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9"/>
  </p:notesMasterIdLst>
  <p:sldIdLst>
    <p:sldId id="256" r:id="rId2"/>
    <p:sldId id="303" r:id="rId3"/>
    <p:sldId id="263" r:id="rId4"/>
    <p:sldId id="304" r:id="rId5"/>
    <p:sldId id="305" r:id="rId6"/>
    <p:sldId id="298" r:id="rId7"/>
    <p:sldId id="299" r:id="rId8"/>
    <p:sldId id="300" r:id="rId9"/>
    <p:sldId id="301" r:id="rId10"/>
    <p:sldId id="302" r:id="rId11"/>
    <p:sldId id="268" r:id="rId12"/>
    <p:sldId id="267" r:id="rId13"/>
    <p:sldId id="297" r:id="rId14"/>
    <p:sldId id="269" r:id="rId15"/>
    <p:sldId id="274" r:id="rId16"/>
    <p:sldId id="275" r:id="rId17"/>
    <p:sldId id="276" r:id="rId18"/>
    <p:sldId id="277" r:id="rId19"/>
    <p:sldId id="281" r:id="rId20"/>
    <p:sldId id="280" r:id="rId21"/>
    <p:sldId id="283" r:id="rId22"/>
    <p:sldId id="282" r:id="rId23"/>
    <p:sldId id="278" r:id="rId24"/>
    <p:sldId id="284" r:id="rId25"/>
    <p:sldId id="285" r:id="rId26"/>
    <p:sldId id="279" r:id="rId27"/>
    <p:sldId id="286" r:id="rId28"/>
    <p:sldId id="287" r:id="rId29"/>
    <p:sldId id="288" r:id="rId30"/>
    <p:sldId id="289" r:id="rId31"/>
    <p:sldId id="290" r:id="rId32"/>
    <p:sldId id="291" r:id="rId33"/>
    <p:sldId id="292" r:id="rId34"/>
    <p:sldId id="294" r:id="rId35"/>
    <p:sldId id="293" r:id="rId36"/>
    <p:sldId id="295" r:id="rId37"/>
    <p:sldId id="296" r:id="rId3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p:restoredTop sz="94614"/>
  </p:normalViewPr>
  <p:slideViewPr>
    <p:cSldViewPr snapToGrid="0">
      <p:cViewPr varScale="1">
        <p:scale>
          <a:sx n="90" d="100"/>
          <a:sy n="90" d="100"/>
        </p:scale>
        <p:origin x="1736"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2" d="100"/>
          <a:sy n="62" d="100"/>
        </p:scale>
        <p:origin x="-1734"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004" cy="465449"/>
          </a:xfrm>
          <a:prstGeom prst="rect">
            <a:avLst/>
          </a:prstGeom>
        </p:spPr>
        <p:txBody>
          <a:bodyPr vert="horz" lIns="89602" tIns="44801" rIns="89602" bIns="44801" rtlCol="0"/>
          <a:lstStyle>
            <a:lvl1pPr algn="l">
              <a:defRPr sz="1200"/>
            </a:lvl1pPr>
          </a:lstStyle>
          <a:p>
            <a:endParaRPr lang="en-US" dirty="0"/>
          </a:p>
        </p:txBody>
      </p:sp>
      <p:sp>
        <p:nvSpPr>
          <p:cNvPr id="3" name="Date Placeholder 2"/>
          <p:cNvSpPr>
            <a:spLocks noGrp="1"/>
          </p:cNvSpPr>
          <p:nvPr>
            <p:ph type="dt" idx="1"/>
          </p:nvPr>
        </p:nvSpPr>
        <p:spPr>
          <a:xfrm>
            <a:off x="3884463" y="0"/>
            <a:ext cx="2972004" cy="465449"/>
          </a:xfrm>
          <a:prstGeom prst="rect">
            <a:avLst/>
          </a:prstGeom>
        </p:spPr>
        <p:txBody>
          <a:bodyPr vert="horz" lIns="89602" tIns="44801" rIns="89602" bIns="44801" rtlCol="0"/>
          <a:lstStyle>
            <a:lvl1pPr algn="r">
              <a:defRPr sz="1200"/>
            </a:lvl1pPr>
          </a:lstStyle>
          <a:p>
            <a:fld id="{8592C385-DD76-48AD-9187-3EE9C17DA607}" type="datetimeFigureOut">
              <a:rPr lang="en-US" smtClean="0"/>
              <a:pPr/>
              <a:t>12/29/22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89602" tIns="44801" rIns="89602" bIns="44801" rtlCol="0" anchor="ctr"/>
          <a:lstStyle/>
          <a:p>
            <a:endParaRPr lang="en-US" dirty="0"/>
          </a:p>
        </p:txBody>
      </p:sp>
      <p:sp>
        <p:nvSpPr>
          <p:cNvPr id="5" name="Notes Placeholder 4"/>
          <p:cNvSpPr>
            <a:spLocks noGrp="1"/>
          </p:cNvSpPr>
          <p:nvPr>
            <p:ph type="body" sz="quarter" idx="3"/>
          </p:nvPr>
        </p:nvSpPr>
        <p:spPr>
          <a:xfrm>
            <a:off x="685494" y="4415475"/>
            <a:ext cx="5487013" cy="4184324"/>
          </a:xfrm>
          <a:prstGeom prst="rect">
            <a:avLst/>
          </a:prstGeom>
        </p:spPr>
        <p:txBody>
          <a:bodyPr vert="horz" lIns="89602" tIns="44801" rIns="89602" bIns="448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379"/>
            <a:ext cx="2972004" cy="465449"/>
          </a:xfrm>
          <a:prstGeom prst="rect">
            <a:avLst/>
          </a:prstGeom>
        </p:spPr>
        <p:txBody>
          <a:bodyPr vert="horz" lIns="89602" tIns="44801" rIns="89602" bIns="4480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463" y="8829379"/>
            <a:ext cx="2972004" cy="465449"/>
          </a:xfrm>
          <a:prstGeom prst="rect">
            <a:avLst/>
          </a:prstGeom>
        </p:spPr>
        <p:txBody>
          <a:bodyPr vert="horz" lIns="89602" tIns="44801" rIns="89602" bIns="44801" rtlCol="0" anchor="b"/>
          <a:lstStyle>
            <a:lvl1pPr algn="r">
              <a:defRPr sz="1200"/>
            </a:lvl1pPr>
          </a:lstStyle>
          <a:p>
            <a:fld id="{78E8433B-32AC-4CC2-AF06-B02347E83F1F}" type="slidenum">
              <a:rPr lang="en-US" smtClean="0"/>
              <a:pPr/>
              <a:t>‹#›</a:t>
            </a:fld>
            <a:endParaRPr lang="en-US" dirty="0"/>
          </a:p>
        </p:txBody>
      </p:sp>
    </p:spTree>
    <p:extLst>
      <p:ext uri="{BB962C8B-B14F-4D97-AF65-F5344CB8AC3E}">
        <p14:creationId xmlns:p14="http://schemas.microsoft.com/office/powerpoint/2010/main" val="15881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16549" y="119507"/>
            <a:ext cx="6624902" cy="8906429"/>
          </a:xfrm>
        </p:spPr>
        <p:txBody>
          <a:bodyPr>
            <a:normAutofit fontScale="92500"/>
          </a:bodyPr>
          <a:lstStyle/>
          <a:p>
            <a:pPr marL="168004" indent="-168004">
              <a:buFont typeface="Arial" panose="020B0604020202020204" pitchFamily="34" charset="0"/>
              <a:buChar char="•"/>
            </a:pPr>
            <a:r>
              <a:rPr lang="en-US" sz="900" dirty="0"/>
              <a:t>The people of Judah in Isaiah’s day were characterized by hypocrisy, greed, self-indulgence, and idolatry.  </a:t>
            </a:r>
          </a:p>
          <a:p>
            <a:pPr marL="168004" indent="-168004">
              <a:buFont typeface="Arial" panose="020B0604020202020204" pitchFamily="34" charset="0"/>
              <a:buChar char="•"/>
            </a:pPr>
            <a:r>
              <a:rPr lang="en-US" sz="900" dirty="0"/>
              <a:t>Through Isaiah, God  announced his judgements on covenant breaking people.  He warned that Judah would be invaded  and carried into exile by the Babylonian army in the future .</a:t>
            </a:r>
          </a:p>
          <a:p>
            <a:pPr marL="168004" indent="-168004">
              <a:buFont typeface="Arial" panose="020B0604020202020204" pitchFamily="34" charset="0"/>
              <a:buChar char="•"/>
            </a:pPr>
            <a:r>
              <a:rPr lang="en-US" sz="900" dirty="0"/>
              <a:t>God’s message, however, was not limited to judgement.  He promised that He would redeem His people not only from political oppression as well through </a:t>
            </a:r>
            <a:r>
              <a:rPr lang="en-US" sz="900" dirty="0" err="1"/>
              <a:t>te</a:t>
            </a:r>
            <a:r>
              <a:rPr lang="en-US" sz="900" dirty="0"/>
              <a:t> coming of the Messianic King.  Jesus Christ will usher in the the glorious reign of God - “new heavens and new earth” (Isa. 65:17) where “the wolf and the lamb shall graze together, and the lion shall eat straw like the ox.; and dust shall be the serpents food.  They shall do no evil or harm in all My holy mountain” (65:25).  </a:t>
            </a:r>
          </a:p>
          <a:p>
            <a:pPr marL="168004" indent="-168004">
              <a:buFont typeface="Arial" panose="020B0604020202020204" pitchFamily="34" charset="0"/>
              <a:buChar char="•"/>
            </a:pPr>
            <a:endParaRPr lang="en-US" sz="900" dirty="0"/>
          </a:p>
          <a:p>
            <a:r>
              <a:rPr lang="en-US" sz="900" b="1" u="sng" dirty="0"/>
              <a:t>Isaiah, the man:</a:t>
            </a:r>
          </a:p>
          <a:p>
            <a:pPr marL="168004" indent="-168004">
              <a:buFont typeface="Arial" panose="020B0604020202020204" pitchFamily="34" charset="0"/>
              <a:buChar char="•"/>
            </a:pPr>
            <a:r>
              <a:rPr lang="en-US" sz="900" dirty="0"/>
              <a:t>According to history and Jewish tradition, Isaiah was sawed in half.  </a:t>
            </a:r>
          </a:p>
          <a:p>
            <a:pPr marL="168004" indent="-168004">
              <a:buFont typeface="Arial" panose="020B0604020202020204" pitchFamily="34" charset="0"/>
              <a:buChar char="•"/>
            </a:pPr>
            <a:r>
              <a:rPr lang="en-US" sz="900" dirty="0"/>
              <a:t>He was married, and had two sons:, Sear-</a:t>
            </a:r>
            <a:r>
              <a:rPr lang="en-US" sz="900" dirty="0" err="1"/>
              <a:t>Jashub</a:t>
            </a:r>
            <a:r>
              <a:rPr lang="en-US" sz="900" dirty="0"/>
              <a:t> (7:3) and Maher-</a:t>
            </a:r>
            <a:r>
              <a:rPr lang="en-US" sz="900" dirty="0" err="1"/>
              <a:t>Shalal</a:t>
            </a:r>
            <a:r>
              <a:rPr lang="en-US" sz="900" dirty="0"/>
              <a:t>-Hash-Baz (8:3).  </a:t>
            </a:r>
          </a:p>
          <a:p>
            <a:pPr marL="168004" indent="-168004">
              <a:buFont typeface="Arial" panose="020B0604020202020204" pitchFamily="34" charset="0"/>
              <a:buChar char="•"/>
            </a:pPr>
            <a:r>
              <a:rPr lang="en-US" sz="900" dirty="0"/>
              <a:t>He probably spent most of his time in </a:t>
            </a:r>
            <a:r>
              <a:rPr lang="en-US" sz="900" dirty="0" err="1"/>
              <a:t>Jerusuaem</a:t>
            </a:r>
            <a:r>
              <a:rPr lang="en-US" sz="900" dirty="0"/>
              <a:t>, enjoying his greatest influence during his time of Hezekiah (17:1-2).  </a:t>
            </a:r>
          </a:p>
          <a:p>
            <a:pPr marL="168004" indent="-168004">
              <a:buFont typeface="Arial" panose="020B0604020202020204" pitchFamily="34" charset="0"/>
              <a:buChar char="•"/>
            </a:pPr>
            <a:r>
              <a:rPr lang="en-US" sz="900" dirty="0"/>
              <a:t>He is also known for for writing a history of the reign of Uzziah (2 Chr. 26:22).  </a:t>
            </a:r>
          </a:p>
          <a:p>
            <a:pPr marL="168004" indent="-168004">
              <a:buFont typeface="Arial" panose="020B0604020202020204" pitchFamily="34" charset="0"/>
              <a:buChar char="•"/>
            </a:pPr>
            <a:endParaRPr lang="en-US" sz="900" dirty="0"/>
          </a:p>
          <a:p>
            <a:r>
              <a:rPr lang="en-US" sz="900" b="1" u="sng" dirty="0"/>
              <a:t>Isaiah’s time:</a:t>
            </a:r>
          </a:p>
          <a:p>
            <a:pPr marL="168004" indent="-168004">
              <a:buFont typeface="Arial" panose="020B0604020202020204" pitchFamily="34" charset="0"/>
              <a:buChar char="•"/>
            </a:pPr>
            <a:r>
              <a:rPr lang="en-US" sz="900" dirty="0"/>
              <a:t>He reigned for more than 50 years (740-686 BC), during the reign of four kings: Uzziah, Jotham, Ahaz, and Hezekiah.  </a:t>
            </a:r>
          </a:p>
          <a:p>
            <a:pPr marL="168004" indent="-168004">
              <a:buFont typeface="Arial" panose="020B0604020202020204" pitchFamily="34" charset="0"/>
              <a:buChar char="•"/>
            </a:pPr>
            <a:r>
              <a:rPr lang="en-US" sz="900" dirty="0"/>
              <a:t>He was a contemporary of three other prophets - Amos and Hosea in the north, and Micah in Judah (divided kingdom).  </a:t>
            </a:r>
          </a:p>
          <a:p>
            <a:pPr marL="168004" indent="-168004">
              <a:buFont typeface="Arial" panose="020B0604020202020204" pitchFamily="34" charset="0"/>
              <a:buChar char="•"/>
            </a:pPr>
            <a:r>
              <a:rPr lang="en-US" sz="900" dirty="0"/>
              <a:t>Note the following from Zondervan: “This time in the history of the divided kingdom was a time of great struggle both politically and spiritually.  The Northern kingdom falls to the Assyrians in 722 BC.  The Southern kingdom of Judah looked as though it would collapse and fall to Assyria, but it withstood the attack.  In this political struggle and spiritual decline Isaiah rose to deliver a message to the people of Judah.  His message was that they should trust in God who had promised them a glorious kingdom through Moses and David.  Isaiah urged the nation not to rely on Egypt or any other foreign power to protect them for the Lord  was they only protection they would need.”</a:t>
            </a:r>
          </a:p>
          <a:p>
            <a:pPr marL="168004" indent="-168004">
              <a:buFont typeface="Arial" panose="020B0604020202020204" pitchFamily="34" charset="0"/>
              <a:buChar char="•"/>
            </a:pPr>
            <a:r>
              <a:rPr lang="en-US" sz="900" dirty="0"/>
              <a:t>Though Judah had escaped the Assyrian captivity (see Isa. 36-37; 2 Kings 17-19), Isaiah foretold that Judah would be plundered in the future (586 BC) by Babylon who would supplant Assyria as the world power (see Isa. 39).  But even amid such </a:t>
            </a:r>
            <a:r>
              <a:rPr lang="en-US" sz="900" dirty="0" err="1"/>
              <a:t>anouncements</a:t>
            </a:r>
            <a:r>
              <a:rPr lang="en-US" sz="900" dirty="0"/>
              <a:t> of a coming judgment, Isaiah gave a comforting message of God’s redemption.  </a:t>
            </a:r>
          </a:p>
          <a:p>
            <a:endParaRPr lang="en-US" sz="900" dirty="0"/>
          </a:p>
          <a:p>
            <a:r>
              <a:rPr lang="en-US" sz="900" b="1" u="sng" dirty="0"/>
              <a:t>Isaiah’s style:</a:t>
            </a:r>
          </a:p>
          <a:p>
            <a:pPr marL="168004" indent="-168004">
              <a:buFont typeface="Arial" panose="020B0604020202020204" pitchFamily="34" charset="0"/>
              <a:buChar char="•"/>
            </a:pPr>
            <a:r>
              <a:rPr lang="en-US" sz="900" dirty="0"/>
              <a:t>Isaiah used the technique of personification liberally.  He said the sun and moon are ashamed (24:23), the wilderness and desert are glad (35:1), the mountains and joy shout for jot (44:13), and the trees clap their hands (55:12).  </a:t>
            </a:r>
          </a:p>
          <a:p>
            <a:pPr marL="168004" indent="-168004">
              <a:buFont typeface="Arial" panose="020B0604020202020204" pitchFamily="34" charset="0"/>
              <a:buChar char="•"/>
            </a:pPr>
            <a:r>
              <a:rPr lang="en-US" sz="900" dirty="0"/>
              <a:t>His metaphors are also picturesque: Israel is portrayed as a vineyard (5:7), a winepress represents judgment (63:3), and God is said to be a Rock of refuge (17:10).  </a:t>
            </a:r>
          </a:p>
          <a:p>
            <a:pPr marL="168004" indent="-168004">
              <a:buFont typeface="Arial" panose="020B0604020202020204" pitchFamily="34" charset="0"/>
              <a:buChar char="•"/>
            </a:pPr>
            <a:r>
              <a:rPr lang="en-US" sz="900" dirty="0"/>
              <a:t>He is also Messianic (7:14; 9:6; 53).  Isaiah is quoted in the NT more than any other prophet. You will note that Isaiah is quoted (or alluded to) in the Gospels approximately 21 times, 25 times in Paul's letters, 6 times in 1 Peter, 5 times in Acts, 4 times in Revelation, and once in Hebrews.  It is said that the 53</a:t>
            </a:r>
            <a:r>
              <a:rPr lang="en-US" sz="900" baseline="30000" dirty="0"/>
              <a:t>rd</a:t>
            </a:r>
            <a:r>
              <a:rPr lang="en-US" sz="900" dirty="0"/>
              <a:t> chapter (Messianic) is alluded to some 85 times in the New Testament.  </a:t>
            </a:r>
          </a:p>
          <a:p>
            <a:endParaRPr lang="en-US" sz="900" dirty="0"/>
          </a:p>
          <a:p>
            <a:r>
              <a:rPr lang="en-US" sz="900" b="1" u="sng" dirty="0"/>
              <a:t>Structural Overview:</a:t>
            </a:r>
          </a:p>
          <a:p>
            <a:r>
              <a:rPr lang="en-US" sz="900" dirty="0"/>
              <a:t>I.  </a:t>
            </a:r>
            <a:r>
              <a:rPr lang="en-US" sz="900" b="1" dirty="0"/>
              <a:t>The Judgment of God </a:t>
            </a:r>
            <a:r>
              <a:rPr lang="en-US" sz="900" dirty="0"/>
              <a:t>- Isaiah announces the coming judgment against Judah (</a:t>
            </a:r>
            <a:r>
              <a:rPr lang="en-US" sz="900" b="1" dirty="0"/>
              <a:t>chapters 1-39).  </a:t>
            </a:r>
            <a:r>
              <a:rPr lang="en-US" sz="900" dirty="0"/>
              <a:t>No one, especially the nation that He has chosen as His own, can reject God without facing His judgment (punishment) for unrighteousness.  That said, even the message of judgement has the promise that God will care for His own,  He is merciful but justice demands punishment (God’s wrath).  </a:t>
            </a:r>
            <a:br>
              <a:rPr lang="en-US" sz="900" dirty="0"/>
            </a:br>
            <a:r>
              <a:rPr lang="en-US" sz="900" dirty="0"/>
              <a:t>      A.  Judgments against Judah (Chapters 1-12) .  </a:t>
            </a:r>
            <a:br>
              <a:rPr lang="en-US" sz="900" dirty="0"/>
            </a:br>
            <a:r>
              <a:rPr lang="en-US" sz="900" dirty="0"/>
              <a:t>           1.  God says they had “rebelled” or “revolted” (NIV) against Him.  Isaiah compares them a broken body (1:6), unprotected By God </a:t>
            </a:r>
            <a:br>
              <a:rPr lang="en-US" sz="900" dirty="0"/>
            </a:br>
            <a:r>
              <a:rPr lang="en-US" sz="900" dirty="0"/>
              <a:t>                 because of their own disobedience having turned to satisfying their own interests.  </a:t>
            </a:r>
            <a:br>
              <a:rPr lang="en-US" sz="900" dirty="0"/>
            </a:br>
            <a:r>
              <a:rPr lang="en-US" sz="900" dirty="0"/>
              <a:t>           2.  The nation had continued some from of religion (1:10-15) but their hearts were not in their worship, and it was their hearts that God </a:t>
            </a:r>
            <a:br>
              <a:rPr lang="en-US" sz="900" dirty="0"/>
            </a:br>
            <a:r>
              <a:rPr lang="en-US" sz="900" dirty="0"/>
              <a:t>                 wanted.  </a:t>
            </a:r>
            <a:br>
              <a:rPr lang="en-US" sz="900" dirty="0"/>
            </a:br>
            <a:r>
              <a:rPr lang="en-US" sz="900" dirty="0"/>
              <a:t>           3.  The nation of Israel, the ”vineyard” God had planted had produced worthless grapes or sinful works (3:4; 5:2-4); consequently, God </a:t>
            </a:r>
            <a:br>
              <a:rPr lang="en-US" sz="900" dirty="0"/>
            </a:br>
            <a:r>
              <a:rPr lang="en-US" sz="900" dirty="0"/>
              <a:t>                 would allow the vineyard to be trampled (Assyria/Babylonians).  </a:t>
            </a:r>
            <a:br>
              <a:rPr lang="en-US" sz="900" dirty="0"/>
            </a:br>
            <a:r>
              <a:rPr lang="en-US" sz="900" dirty="0"/>
              <a:t>            4.  Before Gid could send Isaiah as His messenger He needed for Isaiah to see his own guilt (^;1-7) and Isaiah clearly sees God’s </a:t>
            </a:r>
            <a:r>
              <a:rPr lang="en-US" sz="900" dirty="0" err="1"/>
              <a:t>klight</a:t>
            </a:r>
            <a:r>
              <a:rPr lang="en-US" sz="900" dirty="0"/>
              <a:t> </a:t>
            </a:r>
            <a:br>
              <a:rPr lang="en-US" sz="900" dirty="0"/>
            </a:br>
            <a:r>
              <a:rPr lang="en-US" sz="900" dirty="0"/>
              <a:t>                  verses his own darkness (imperfection).  After this, Isaiah is ready to about a holy God who seeks judgement against and </a:t>
            </a:r>
            <a:br>
              <a:rPr lang="en-US" sz="900" dirty="0"/>
            </a:br>
            <a:r>
              <a:rPr lang="en-US" sz="900" dirty="0"/>
              <a:t>                  unrepented (unholy) nation.  God knows that Isaiah would be preaching to a people whose harts had hardened (6:8-13).  </a:t>
            </a:r>
            <a:br>
              <a:rPr lang="en-US" sz="900" dirty="0"/>
            </a:br>
            <a:r>
              <a:rPr lang="en-US" sz="900" dirty="0"/>
              <a:t>             5.  Chapters 7-12 predict Judah’s impending judgement as well as reference </a:t>
            </a:r>
            <a:r>
              <a:rPr lang="en-US" sz="900" dirty="0" err="1"/>
              <a:t>ot</a:t>
            </a:r>
            <a:r>
              <a:rPr lang="en-US" sz="900" dirty="0"/>
              <a:t> the coming Messiah who would bring a </a:t>
            </a:r>
            <a:r>
              <a:rPr lang="en-US" sz="900" dirty="0" err="1"/>
              <a:t>rememdy</a:t>
            </a:r>
            <a:r>
              <a:rPr lang="en-US" sz="900" dirty="0"/>
              <a:t> </a:t>
            </a:r>
            <a:r>
              <a:rPr lang="en-US" sz="900" dirty="0" err="1"/>
              <a:t>fro</a:t>
            </a:r>
            <a:r>
              <a:rPr lang="en-US" sz="900" dirty="0"/>
              <a:t> </a:t>
            </a:r>
            <a:br>
              <a:rPr lang="en-US" sz="900" dirty="0"/>
            </a:br>
            <a:r>
              <a:rPr lang="en-US" sz="900" dirty="0"/>
              <a:t>                   sin. (see 7:14; 9:6-7; 11:1-4; 12:1-3).  </a:t>
            </a:r>
            <a:br>
              <a:rPr lang="en-US" sz="900" dirty="0"/>
            </a:br>
            <a:r>
              <a:rPr lang="en-US" sz="900" dirty="0"/>
              <a:t>             6.  In the midst of judgments against other nations, Judah is said to be blind in the “valley of visions” (22:5), foolishly stating, “Let us eat </a:t>
            </a:r>
            <a:br>
              <a:rPr lang="en-US" sz="900" dirty="0"/>
            </a:br>
            <a:r>
              <a:rPr lang="en-US" sz="900" dirty="0"/>
              <a:t>                  and drink, for tomorrow we may die” (22:13).  </a:t>
            </a:r>
          </a:p>
          <a:p>
            <a:r>
              <a:rPr lang="en-US" sz="900" b="1" dirty="0"/>
              <a:t>       </a:t>
            </a:r>
            <a:r>
              <a:rPr lang="en-US" sz="900" dirty="0"/>
              <a:t>B.  Judgment against the nations (Chapters 13-23) -against Babylon, Assyria, Philistia, Moab, Syria, Ethiopia, Egypt, Edom, Arabia,, and </a:t>
            </a:r>
            <a:r>
              <a:rPr lang="en-US" sz="900" dirty="0" err="1"/>
              <a:t>Tyre</a:t>
            </a:r>
            <a:r>
              <a:rPr lang="en-US" sz="900" dirty="0"/>
              <a:t>.</a:t>
            </a:r>
          </a:p>
          <a:p>
            <a:r>
              <a:rPr lang="en-US" sz="900" dirty="0"/>
              <a:t>       C.  The Day of the Lord - the judgment day for the Jews  - the fall of Jerusalem(Chapters 24-27)</a:t>
            </a:r>
          </a:p>
          <a:p>
            <a:r>
              <a:rPr lang="en-US" sz="900" dirty="0"/>
              <a:t>       D.  Judgment and Blessing (Chapters 28-35) </a:t>
            </a:r>
            <a:br>
              <a:rPr lang="en-US" sz="900" dirty="0"/>
            </a:br>
            <a:r>
              <a:rPr lang="en-US" sz="900" dirty="0"/>
              <a:t>              1.  During Hezekiah’s reign - happens during the Assyrian attack on Judah (Sennacherib’s army) where God miraculously destroys his </a:t>
            </a:r>
            <a:br>
              <a:rPr lang="en-US" sz="900" dirty="0"/>
            </a:br>
            <a:r>
              <a:rPr lang="en-US" sz="900" dirty="0"/>
              <a:t>                    army.  </a:t>
            </a:r>
            <a:br>
              <a:rPr lang="en-US" sz="900" dirty="0"/>
            </a:br>
            <a:r>
              <a:rPr lang="en-US" sz="900" dirty="0"/>
              <a:t>              2.  During this time Hezekiah becomes deadly ill and petitions God for His intervention and God adds fifteen years to his life.  </a:t>
            </a:r>
            <a:br>
              <a:rPr lang="en-US" sz="900" dirty="0"/>
            </a:br>
            <a:r>
              <a:rPr lang="en-US" sz="900" dirty="0"/>
              <a:t>              3.  Foolishly Hezekiah shows off his wealth to the Babylonians - this would later have an impact of their destruction as Isaiah prophecies     </a:t>
            </a:r>
            <a:br>
              <a:rPr lang="en-US" sz="900" dirty="0"/>
            </a:br>
            <a:r>
              <a:rPr lang="en-US" sz="900" dirty="0"/>
              <a:t>                   (Isa. 39:6).             </a:t>
            </a:r>
          </a:p>
          <a:p>
            <a:r>
              <a:rPr lang="en-US" sz="900" dirty="0"/>
              <a:t>       E.  Historical Interlude (Chapters 36-39) - The interlude bridges the Assyrian demolition of Israel and Babylon’s ruin of Judah. </a:t>
            </a:r>
          </a:p>
          <a:p>
            <a:r>
              <a:rPr lang="en-US" sz="900" b="1" dirty="0"/>
              <a:t>II.  The Deliverance of God (Chapters 40-66) </a:t>
            </a:r>
            <a:r>
              <a:rPr lang="en-US" sz="900" dirty="0"/>
              <a:t>(see especially verses 40:1-2, 11).  </a:t>
            </a:r>
          </a:p>
          <a:p>
            <a:r>
              <a:rPr lang="en-US" sz="900" b="1" dirty="0"/>
              <a:t>       </a:t>
            </a:r>
            <a:r>
              <a:rPr lang="en-US" sz="900" dirty="0"/>
              <a:t>A.</a:t>
            </a:r>
            <a:r>
              <a:rPr lang="en-US" sz="900" b="1" dirty="0"/>
              <a:t> </a:t>
            </a:r>
            <a:r>
              <a:rPr lang="en-US" sz="900" dirty="0"/>
              <a:t> The Supremacy of the Lord (Chapters 40-48)</a:t>
            </a:r>
            <a:br>
              <a:rPr lang="en-US" sz="900" dirty="0"/>
            </a:br>
            <a:r>
              <a:rPr lang="en-US" sz="900" dirty="0"/>
              <a:t>       B.  The Servant of the Lord (Chapters 49-53) - the Messianic inference (see 49:6; 50:6; 52:14; 53:, 3, 7, 12).  </a:t>
            </a:r>
            <a:br>
              <a:rPr lang="en-US" sz="900" dirty="0"/>
            </a:br>
            <a:r>
              <a:rPr lang="en-US" sz="900" dirty="0"/>
              <a:t>       C.  The Future Plan of the Lord (Chapters (Chapters 54-66) (see 56:7; 57:21; Gal. 3:26-27).  </a:t>
            </a:r>
            <a:br>
              <a:rPr lang="en-US" sz="900" dirty="0"/>
            </a:br>
            <a:endParaRPr lang="en-US" sz="900" dirty="0"/>
          </a:p>
          <a:p>
            <a:endParaRPr lang="en-US" sz="900" dirty="0"/>
          </a:p>
        </p:txBody>
      </p:sp>
      <p:sp>
        <p:nvSpPr>
          <p:cNvPr id="4" name="Slide Number Placeholder 3"/>
          <p:cNvSpPr>
            <a:spLocks noGrp="1"/>
          </p:cNvSpPr>
          <p:nvPr>
            <p:ph type="sldNum" sz="quarter" idx="10"/>
          </p:nvPr>
        </p:nvSpPr>
        <p:spPr/>
        <p:txBody>
          <a:bodyPr/>
          <a:lstStyle/>
          <a:p>
            <a:fld id="{78E8433B-32AC-4CC2-AF06-B02347E83F1F}" type="slidenum">
              <a:rPr lang="en-US" smtClean="0"/>
              <a:pPr/>
              <a:t>1</a:t>
            </a:fld>
            <a:endParaRPr lang="en-US" dirty="0"/>
          </a:p>
        </p:txBody>
      </p:sp>
    </p:spTree>
    <p:extLst>
      <p:ext uri="{BB962C8B-B14F-4D97-AF65-F5344CB8AC3E}">
        <p14:creationId xmlns:p14="http://schemas.microsoft.com/office/powerpoint/2010/main" val="730864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106363"/>
            <a:ext cx="6035675" cy="4527551"/>
          </a:xfrm>
        </p:spPr>
      </p:sp>
      <p:sp>
        <p:nvSpPr>
          <p:cNvPr id="3" name="Notes Placeholder 2"/>
          <p:cNvSpPr>
            <a:spLocks noGrp="1"/>
          </p:cNvSpPr>
          <p:nvPr>
            <p:ph type="body" idx="1"/>
          </p:nvPr>
        </p:nvSpPr>
        <p:spPr>
          <a:xfrm>
            <a:off x="190159" y="4421766"/>
            <a:ext cx="6551292" cy="4755127"/>
          </a:xfrm>
        </p:spPr>
        <p:txBody>
          <a:bodyPr>
            <a:normAutofit fontScale="92500"/>
          </a:bodyPr>
          <a:lstStyle/>
          <a:p>
            <a:r>
              <a:rPr lang="en-US" sz="900" dirty="0"/>
              <a:t>Isaiah, son of Amor, is thought by many to be the greatest of the writing prophets.  His name means, “The Lord saves.”  He was a contemporary of Amos, Hosea and Micah.  He began his service in approximately 740 BC (when King Uzziah died)  and served for fifty years. Tradition has it that he was sawed in half by Manasseh.  He was married and had at least two sons, Shear-Jashub (7:3) and Shalal-Hash-Baz (8:3).  He probably spent most of his life in Jerusalem, enjoying his greatest influence under Hezekiah (37:1-2) .  Isaiah is also credited with writing a history of the reign of Uzziah (2 Chr. 26:22).  His service covered four kings: Uzziah, Jotham, Ahaz and Hezekiah.  This time in history was a great struggle for the northern kingdom (Israel) as they were deteriorating politically, spiritually, and militarily, succumbing to the Assyrian Empire in 722 BC.  The southern kingdom (Judah) looked like it was soon to follow but was able to withstand their attack (36:-37; 2 Ki. 17-19).  His message to them was that they should trust in God who had promised them a glorious kingdom through David.  Isaiah warned them not to rely on Egypt or any foreign power but to lean on the Lord.  He warned them that they would be taken into captivity by Babylon who would supplant Assyria, which came to be in 586 BC.  In spite of God’s judgment promised by Isaiah, he gave a comforting message of God’s continual love and redemption.  Chapters 1-39 focus on conditions in Isaiah’s day - on their sinfulness and the righteous judgment of God, including the promise that God would care for them.   Chapters 40-66 depict the period of Babylonian captivity.  A closer look has chapters 1-12 focus on Judah’s condemnation because they had revolted against God (1:2).  The nation had continued to exercise a “form” of religion (1:10-15) but their hearts were not in their worship.  As Isaiah puts it they had produced worthless grapes (sinful works) (5:2-4; 3:14).  Before Isaiah could be useful to God he had to make him aware of his own guilt - and of God’s atoning grace (6:1-7).  Seeing his own humanity he was ready to preach to Judah about God’s righteous judgment and mercy. (6:8-13).  Chapters 7-12 predict Judah’s impending judgment as well as prophecy regarding the Messiah (7:14; 9:6-7; 11;1-4; 12:1-3).  Chapters 12-23 spell out the idolatry and sinfulness of other nations and God pronounces judgment on Babylon, Assyria, Philista, Moab, Syria, Ethiopia, Egypt, Edom, Arabia, and Tyre.  Jerusalem does not escape God’s wrath as He rebukes her for being blind in the “valley of vision” (22:5), foolishly saying, “Let us eat and drink, for tomorrow we die” (22;13).  Chapters 24-27 predict the “day of the Lord” and Isaiah declares in chapters 28-35 six woes against both Israel and Judah for putting their faith in all the wrong things (wealth, idolatry, and foreign alliances).  Chapters 36-39 provide historical information regarding Sennacherib’s (Assyria) threats to invade Judah.  Hezekiah calls on God’s help to defeat them, which he does, and the Assyrian king returns home to be murdered by his two sons.  Hezekiah’s sickness and the gift of fifteen additional years occur somewhere in this timeframe  but when the Babylonian king (Merodach-baladan) sends envoys to congratulate Hezekiah on his recovery he foolishly shows them his treasury.  Isaiah rebukes Hezekiah’s pride warning that someday it would all go to the Babylonians (39:6) which happens in 536 BC (about 100 years later).  Chapter 40-48 promise the deliverance of God from captivity and His comfort and care for His people.  The predictive portrait of Christ is shown in chapters 49-53 and the future plan of God for His chosen people is reflected in the closing chapters (54-66).  All of this points to Christ as the coming Messiah, the King of Kings and Lord of Lords.  </a:t>
            </a:r>
          </a:p>
          <a:p>
            <a:endParaRPr lang="en-US" sz="900" dirty="0"/>
          </a:p>
          <a:p>
            <a:r>
              <a:rPr lang="en-US" sz="900" dirty="0"/>
              <a:t>Application</a:t>
            </a:r>
          </a:p>
          <a:p>
            <a:pPr marL="672015" lvl="1" indent="-224005">
              <a:buFont typeface="+mj-lt"/>
              <a:buAutoNum type="arabicPeriod"/>
            </a:pPr>
            <a:r>
              <a:rPr lang="en-US" sz="900" dirty="0"/>
              <a:t>May we learn that there is no “peace for the wicked” (Isa. 57:21; see 48:22).  </a:t>
            </a:r>
          </a:p>
          <a:p>
            <a:pPr marL="672015" lvl="1" indent="-224005">
              <a:buFont typeface="+mj-lt"/>
              <a:buAutoNum type="arabicPeriod"/>
            </a:pPr>
            <a:r>
              <a:rPr lang="en-US" sz="900" dirty="0"/>
              <a:t>May we learn of God’s redemptive qualities - of His mercy and grace (40:1-2, 11).  </a:t>
            </a:r>
          </a:p>
          <a:p>
            <a:pPr marL="672015" lvl="1" indent="-224005">
              <a:buFont typeface="+mj-lt"/>
              <a:buAutoNum type="arabicPeriod"/>
            </a:pPr>
            <a:r>
              <a:rPr lang="en-US" sz="900" dirty="0"/>
              <a:t>May we learn that serving another god (wealth included) is a practice God will not tolerate.</a:t>
            </a:r>
          </a:p>
          <a:p>
            <a:pPr marL="672015" lvl="1" indent="-224005">
              <a:buFont typeface="+mj-lt"/>
              <a:buAutoNum type="arabicPeriod"/>
            </a:pPr>
            <a:r>
              <a:rPr lang="en-US" sz="900" dirty="0"/>
              <a:t>May we learn from Hezekiah the power of prayer.</a:t>
            </a:r>
          </a:p>
          <a:p>
            <a:pPr marL="672015" lvl="1" indent="-224005">
              <a:buFont typeface="+mj-lt"/>
              <a:buAutoNum type="arabicPeriod"/>
            </a:pPr>
            <a:r>
              <a:rPr lang="en-US" sz="900" dirty="0"/>
              <a:t>May we see that ultimately, God’s will - will be done, even if He has to use evil nations to accomplish it.  </a:t>
            </a:r>
          </a:p>
          <a:p>
            <a:endParaRPr lang="en-US" sz="900" dirty="0"/>
          </a:p>
          <a:p>
            <a:r>
              <a:rPr lang="en-US" sz="900" dirty="0"/>
              <a:t>Key thought: May it be said of us, “Here am I, send me” (Isa. 6:8).  </a:t>
            </a:r>
          </a:p>
        </p:txBody>
      </p:sp>
      <p:sp>
        <p:nvSpPr>
          <p:cNvPr id="4" name="Slide Number Placeholder 3"/>
          <p:cNvSpPr>
            <a:spLocks noGrp="1"/>
          </p:cNvSpPr>
          <p:nvPr>
            <p:ph type="sldNum" sz="quarter" idx="10"/>
          </p:nvPr>
        </p:nvSpPr>
        <p:spPr/>
        <p:txBody>
          <a:bodyPr/>
          <a:lstStyle/>
          <a:p>
            <a:fld id="{78E8433B-32AC-4CC2-AF06-B02347E83F1F}" type="slidenum">
              <a:rPr lang="en-US" smtClean="0"/>
              <a:pPr/>
              <a:t>34</a:t>
            </a:fld>
            <a:endParaRPr lang="en-US" dirty="0"/>
          </a:p>
        </p:txBody>
      </p:sp>
    </p:spTree>
    <p:extLst>
      <p:ext uri="{BB962C8B-B14F-4D97-AF65-F5344CB8AC3E}">
        <p14:creationId xmlns:p14="http://schemas.microsoft.com/office/powerpoint/2010/main" val="2057049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106363"/>
            <a:ext cx="6035675" cy="4527551"/>
          </a:xfrm>
        </p:spPr>
      </p:sp>
      <p:sp>
        <p:nvSpPr>
          <p:cNvPr id="3" name="Notes Placeholder 2"/>
          <p:cNvSpPr>
            <a:spLocks noGrp="1"/>
          </p:cNvSpPr>
          <p:nvPr>
            <p:ph type="body" idx="1"/>
          </p:nvPr>
        </p:nvSpPr>
        <p:spPr>
          <a:xfrm>
            <a:off x="190159" y="4421766"/>
            <a:ext cx="6551292" cy="4755127"/>
          </a:xfrm>
        </p:spPr>
        <p:txBody>
          <a:bodyPr>
            <a:normAutofit fontScale="92500"/>
          </a:bodyPr>
          <a:lstStyle/>
          <a:p>
            <a:r>
              <a:rPr lang="en-US" sz="900" dirty="0"/>
              <a:t>Isaiah, son of Amor, is thought by many to be the greatest of the writing prophets.  His name means, “The Lord saves.”  He was a contemporary of Amos, Hosea and Micah.  He began his service in approximately 740 BC (when King Uzziah died)  and served for fifty years. Tradition has it that he was sawed in half by Manasseh.  He was married and had at least two sons, Shear-Jashub (7:3) and Shalal-Hash-Baz (8:3).  He probably spent most of his life in Jerusalem, enjoying his greatest influence under Hezekiah (37:1-2) .  Isaiah is also credited with writing a history of the reign of Uzziah (2 Chr. 26:22).  His service covered four kings: Uzziah, Jotham, Ahaz and Hezekiah.  This time in history was a great struggle for the northern kingdom (Israel) as they were deteriorating politically, spiritually, and militarily, succumbing to the Assyrian Empire in 722 BC.  The southern kingdom (Judah) looked like it was soon to follow but was able to withstand their attack (36:-37; 2 Ki. 17-19).  His message to them was that they should trust in God who had promised them a glorious kingdom through David.  Isaiah warned them not to rely on Egypt or any foreign power but to lean on the Lord.  He warned them that they would be taken into captivity by Babylon who would supplant Assyria, which came to be in 586 BC.  In spite of God’s judgment promised by Isaiah, he gave a comforting message of God’s continual love and redemption.  Chapters 1-39 focus on conditions in Isaiah’s day - on their sinfulness and the righteous judgment of God, including the promise that God would care for them.   Chapters 40-66 depict the period of Babylonian captivity.  A closer look has chapters 1-12 focus on Judah’s condemnation because they had revolted against God (1:2).  The nation had continued to exercise a “form” of religion (1:10-15) but their hearts were not in their worship.  As Isaiah puts it they had produced worthless grapes (sinful works) (5:2-4; 3:14).  Before Isaiah could be useful to God he had to make him aware of his own guilt - and of God’s atoning grace (6:1-7).  Seeing his own humanity he was ready to preach to Judah about God’s righteous judgment and mercy. (6:8-13).  Chapters 7-12 predict Judah’s impending judgment as well as prophecy regarding the Messiah (7:14; 9:6-7; 11;1-4; 12:1-3).  Chapters 12-23 spell out the idolatry and sinfulness of other nations and God pronounces judgment on Babylon, Assyria, Philista, Moab, Syria, Ethiopia, Egypt, Edom, Arabia, and Tyre.  Jerusalem does not escape God’s wrath as He rebukes her for being blind in the “valley of vision” (22:5), foolishly saying, “Let us eat and drink, for tomorrow we die” (22;13).  Chapters 24-27 predict the “day of the Lord” and Isaiah declares in chapters 28-35 six woes against both Israel and Judah for putting their faith in all the wrong things (wealth, idolatry, and foreign alliances).  Chapters 36-39 provide historical information regarding Sennacherib’s (Assyria) threats to invade Judah.  Hezekiah calls on God’s help to defeat them, which he does, and the Assyrian king returns home to be murdered by his two sons.  Hezekiah’s sickness and the gift of fifteen additional years occur somewhere in this timeframe  but when the Babylonian king (Merodach-baladan) sends envoys to congratulate Hezekiah on his recovery he foolishly shows them his treasury.  Isaiah rebukes Hezekiah’s pride warning that someday it would all go to the Babylonians (39:6) which happens in 536 BC (about 100 years later).  Chapter 40-48 promise the deliverance of God from captivity and His comfort and care for His people.  The predictive portrait of Christ is shown in chapters 49-53 and the future plan of God for His chosen people is reflected in the closing chapters (54-66).  All of this points to Christ as the coming Messiah, the King of Kings and Lord of Lords.  </a:t>
            </a:r>
          </a:p>
          <a:p>
            <a:endParaRPr lang="en-US" sz="900" dirty="0"/>
          </a:p>
          <a:p>
            <a:r>
              <a:rPr lang="en-US" sz="900" dirty="0"/>
              <a:t>Application</a:t>
            </a:r>
          </a:p>
          <a:p>
            <a:pPr marL="672015" lvl="1" indent="-224005">
              <a:buFont typeface="+mj-lt"/>
              <a:buAutoNum type="arabicPeriod"/>
            </a:pPr>
            <a:r>
              <a:rPr lang="en-US" sz="900" dirty="0"/>
              <a:t>May we learn that there is no “peace for the wicked” (Isa. 57:21; see 48:22).  </a:t>
            </a:r>
          </a:p>
          <a:p>
            <a:pPr marL="672015" lvl="1" indent="-224005">
              <a:buFont typeface="+mj-lt"/>
              <a:buAutoNum type="arabicPeriod"/>
            </a:pPr>
            <a:r>
              <a:rPr lang="en-US" sz="900" dirty="0"/>
              <a:t>May we learn of God’s redemptive qualities - of His mercy and grace (40:1-2, 11).  </a:t>
            </a:r>
          </a:p>
          <a:p>
            <a:pPr marL="672015" lvl="1" indent="-224005">
              <a:buFont typeface="+mj-lt"/>
              <a:buAutoNum type="arabicPeriod"/>
            </a:pPr>
            <a:r>
              <a:rPr lang="en-US" sz="900" dirty="0"/>
              <a:t>May we learn that serving another god (wealth included) is a practice God will not tolerate.</a:t>
            </a:r>
          </a:p>
          <a:p>
            <a:pPr marL="672015" lvl="1" indent="-224005">
              <a:buFont typeface="+mj-lt"/>
              <a:buAutoNum type="arabicPeriod"/>
            </a:pPr>
            <a:r>
              <a:rPr lang="en-US" sz="900" dirty="0"/>
              <a:t>May we learn from Hezekiah the power of prayer.</a:t>
            </a:r>
          </a:p>
          <a:p>
            <a:pPr marL="672015" lvl="1" indent="-224005">
              <a:buFont typeface="+mj-lt"/>
              <a:buAutoNum type="arabicPeriod"/>
            </a:pPr>
            <a:r>
              <a:rPr lang="en-US" sz="900" dirty="0"/>
              <a:t>May we see that ultimately, God’s will - will be done, even if He has to use evil nations to accomplish it.  </a:t>
            </a:r>
          </a:p>
          <a:p>
            <a:endParaRPr lang="en-US" sz="900" dirty="0"/>
          </a:p>
          <a:p>
            <a:r>
              <a:rPr lang="en-US" sz="900" dirty="0"/>
              <a:t>Key thought: May it be said of us, “Here am I, send me” (Isa. 6:8).  </a:t>
            </a:r>
          </a:p>
        </p:txBody>
      </p:sp>
      <p:sp>
        <p:nvSpPr>
          <p:cNvPr id="4" name="Slide Number Placeholder 3"/>
          <p:cNvSpPr>
            <a:spLocks noGrp="1"/>
          </p:cNvSpPr>
          <p:nvPr>
            <p:ph type="sldNum" sz="quarter" idx="10"/>
          </p:nvPr>
        </p:nvSpPr>
        <p:spPr/>
        <p:txBody>
          <a:bodyPr/>
          <a:lstStyle/>
          <a:p>
            <a:fld id="{78E8433B-32AC-4CC2-AF06-B02347E83F1F}" type="slidenum">
              <a:rPr lang="en-US" smtClean="0"/>
              <a:pPr/>
              <a:t>37</a:t>
            </a:fld>
            <a:endParaRPr lang="en-US" dirty="0"/>
          </a:p>
        </p:txBody>
      </p:sp>
    </p:spTree>
    <p:extLst>
      <p:ext uri="{BB962C8B-B14F-4D97-AF65-F5344CB8AC3E}">
        <p14:creationId xmlns:p14="http://schemas.microsoft.com/office/powerpoint/2010/main" val="205704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106363"/>
            <a:ext cx="6035675" cy="4527551"/>
          </a:xfrm>
        </p:spPr>
      </p:sp>
      <p:sp>
        <p:nvSpPr>
          <p:cNvPr id="3" name="Notes Placeholder 2"/>
          <p:cNvSpPr>
            <a:spLocks noGrp="1"/>
          </p:cNvSpPr>
          <p:nvPr>
            <p:ph type="body" idx="1"/>
          </p:nvPr>
        </p:nvSpPr>
        <p:spPr>
          <a:xfrm>
            <a:off x="190159" y="4421766"/>
            <a:ext cx="6551292" cy="4755127"/>
          </a:xfrm>
        </p:spPr>
        <p:txBody>
          <a:bodyPr>
            <a:normAutofit fontScale="92500"/>
          </a:bodyPr>
          <a:lstStyle/>
          <a:p>
            <a:r>
              <a:rPr lang="en-US" sz="900" dirty="0"/>
              <a:t>Isaiah, son of Amor, is thought by many to be the greatest of the writing prophets.  His name means, “The Lord saves.”  He was a contemporary of Amos, Hosea and Micah.  He began his service in approximately 740 BC (when King Uzziah died)  and served for fifty years. Tradition has it that he was sawed in half by Manasseh.  He was married and had at least two sons, Shear-Jashub (7:3) and Shalal-Hash-Baz (8:3).  He probably spent most of his life in Jerusalem, enjoying his greatest influence under Hezekiah (37:1-2) .  Isaiah is also credited with writing a history of the reign of Uzziah (2 Chr. 26:22).  His service covered four kings: Uzziah, Jotham, Ahaz and Hezekiah.  This time in history was a great struggle for the northern kingdom (Israel) as they were deteriorating politically, spiritually, and militarily, succumbing to the Assyrian Empire in 722 BC.  The southern kingdom (Judah) looked like it was soon to follow but was able to withstand their attack (36:-37; 2 Ki. 17-19).  His message to them was that they should trust in God who had promised them a glorious kingdom through David.  Isaiah warned them not to rely on Egypt or any foreign power but to lean on the Lord.  He warned them that they would be taken into captivity by Babylon who would supplant Assyria, which came to be in 586 BC.  In spite of God’s judgment promised by Isaiah, he gave a comforting message of God’s continual love and redemption.  Chapters 1-39 focus on conditions in Isaiah’s day - on their sinfulness and the righteous judgment of God, including the promise that God would care for them.   Chapters 40-66 depict the period of Babylonian captivity.  A closer look has chapters 1-12 focus on Judah’s condemnation because they had revolted against God (1:2).  The nation had continued to exercise a “form” of religion (1:10-15) but their hearts were not in their worship.  As Isaiah puts it they had produced worthless grapes (sinful works) (5:2-4; 3:14).  Before Isaiah could be useful to God he had to make him aware of his own guilt - and of God’s atoning grace (6:1-7).  Seeing his own humanity he was ready to preach to Judah about God’s righteous judgment and mercy. (6:8-13).  Chapters 7-12 predict Judah’s impending judgment as well as prophecy regarding the Messiah (7:14; 9:6-7; 11;1-4; 12:1-3).  Chapters 12-23 spell out the idolatry and sinfulness of other nations and God pronounces judgment on Babylon, Assyria, Philista, Moab, Syria, Ethiopia, Egypt, Edom, Arabia, and Tyre.  Jerusalem does not escape God’s wrath as He rebukes her for being blind in the “valley of vision” (22:5), foolishly saying, “Let us eat and drink, for tomorrow we die” (22;13).  Chapters 24-27 predict the “day of the Lord” and Isaiah declares in chapters 28-35 six woes against both Israel and Judah for putting their faith in all the wrong things (wealth, idolatry, and foreign alliances).  Chapters 36-39 provide historical information regarding Sennacherib’s (Assyria) threats to invade Judah.  Hezekiah calls on God’s help to defeat them, which he does, and the Assyrian king returns home to be murdered by his two sons.  Hezekiah’s sickness and the gift of fifteen additional years occur somewhere in this timeframe  but when the Babylonian king (Merodach-baladan) sends envoys to congratulate Hezekiah on his recovery he foolishly shows them his treasury.  Isaiah rebukes Hezekiah’s pride warning that someday it would all go to the Babylonians (39:6) which happens in 536 BC (about 100 years later).  Chapter 40-48 promise the deliverance of God from captivity and His comfort and care for His people.  The predictive portrait of Christ is shown in chapters 49-53 and the future plan of God for His chosen people is reflected in the closing chapters (54-66).  All of this points to Christ as the coming Messiah, the King of Kings and Lord of Lords.  </a:t>
            </a:r>
          </a:p>
          <a:p>
            <a:endParaRPr lang="en-US" sz="900" dirty="0"/>
          </a:p>
          <a:p>
            <a:r>
              <a:rPr lang="en-US" sz="900" dirty="0"/>
              <a:t>Application</a:t>
            </a:r>
          </a:p>
          <a:p>
            <a:pPr marL="672015" lvl="1" indent="-224005">
              <a:buFont typeface="+mj-lt"/>
              <a:buAutoNum type="arabicPeriod"/>
            </a:pPr>
            <a:r>
              <a:rPr lang="en-US" sz="900" dirty="0"/>
              <a:t>May we learn that there is no “peace for the wicked” (Isa. 57:21; see 48:22).  </a:t>
            </a:r>
          </a:p>
          <a:p>
            <a:pPr marL="672015" lvl="1" indent="-224005">
              <a:buFont typeface="+mj-lt"/>
              <a:buAutoNum type="arabicPeriod"/>
            </a:pPr>
            <a:r>
              <a:rPr lang="en-US" sz="900" dirty="0"/>
              <a:t>May we learn of God’s redemptive qualities - of His mercy and grace (40:1-2, 11).  </a:t>
            </a:r>
          </a:p>
          <a:p>
            <a:pPr marL="672015" lvl="1" indent="-224005">
              <a:buFont typeface="+mj-lt"/>
              <a:buAutoNum type="arabicPeriod"/>
            </a:pPr>
            <a:r>
              <a:rPr lang="en-US" sz="900" dirty="0"/>
              <a:t>May we learn that serving another god (wealth included) is a practice God will not tolerate.</a:t>
            </a:r>
          </a:p>
          <a:p>
            <a:pPr marL="672015" lvl="1" indent="-224005">
              <a:buFont typeface="+mj-lt"/>
              <a:buAutoNum type="arabicPeriod"/>
            </a:pPr>
            <a:r>
              <a:rPr lang="en-US" sz="900" dirty="0"/>
              <a:t>May we learn from Hezekiah the power of prayer.</a:t>
            </a:r>
          </a:p>
          <a:p>
            <a:pPr marL="672015" lvl="1" indent="-224005">
              <a:buFont typeface="+mj-lt"/>
              <a:buAutoNum type="arabicPeriod"/>
            </a:pPr>
            <a:r>
              <a:rPr lang="en-US" sz="900" dirty="0"/>
              <a:t>May we see that ultimately, God’s will - will be done, even if He has to use evil nations to accomplish it.  </a:t>
            </a:r>
          </a:p>
          <a:p>
            <a:endParaRPr lang="en-US" sz="900" dirty="0"/>
          </a:p>
          <a:p>
            <a:r>
              <a:rPr lang="en-US" sz="900" dirty="0"/>
              <a:t>Key thought: May it be said of us, “Here am I, send me” (Isa. 6:8).  </a:t>
            </a:r>
          </a:p>
        </p:txBody>
      </p:sp>
      <p:sp>
        <p:nvSpPr>
          <p:cNvPr id="4" name="Slide Number Placeholder 3"/>
          <p:cNvSpPr>
            <a:spLocks noGrp="1"/>
          </p:cNvSpPr>
          <p:nvPr>
            <p:ph type="sldNum" sz="quarter" idx="10"/>
          </p:nvPr>
        </p:nvSpPr>
        <p:spPr/>
        <p:txBody>
          <a:bodyPr/>
          <a:lstStyle/>
          <a:p>
            <a:fld id="{78E8433B-32AC-4CC2-AF06-B02347E83F1F}" type="slidenum">
              <a:rPr lang="en-US" smtClean="0"/>
              <a:pPr/>
              <a:t>2</a:t>
            </a:fld>
            <a:endParaRPr lang="en-US" dirty="0"/>
          </a:p>
        </p:txBody>
      </p:sp>
    </p:spTree>
    <p:extLst>
      <p:ext uri="{BB962C8B-B14F-4D97-AF65-F5344CB8AC3E}">
        <p14:creationId xmlns:p14="http://schemas.microsoft.com/office/powerpoint/2010/main" val="299910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0713" y="585788"/>
            <a:ext cx="5837237" cy="4378325"/>
          </a:xfrm>
          <a:solidFill>
            <a:srgbClr val="FFFF00"/>
          </a:solidFill>
        </p:spPr>
      </p:sp>
      <p:sp>
        <p:nvSpPr>
          <p:cNvPr id="3" name="Notes Placeholder 2"/>
          <p:cNvSpPr>
            <a:spLocks noGrp="1"/>
          </p:cNvSpPr>
          <p:nvPr>
            <p:ph type="body" idx="1"/>
          </p:nvPr>
        </p:nvSpPr>
        <p:spPr>
          <a:xfrm>
            <a:off x="410990" y="5176547"/>
            <a:ext cx="5761518" cy="3423252"/>
          </a:xfrm>
        </p:spPr>
        <p:txBody>
          <a:bodyPr/>
          <a:lstStyle/>
          <a:p>
            <a:endParaRPr lang="en-US" dirty="0"/>
          </a:p>
        </p:txBody>
      </p:sp>
      <p:sp>
        <p:nvSpPr>
          <p:cNvPr id="4" name="Slide Number Placeholder 3"/>
          <p:cNvSpPr>
            <a:spLocks noGrp="1"/>
          </p:cNvSpPr>
          <p:nvPr>
            <p:ph type="sldNum" sz="quarter" idx="10"/>
          </p:nvPr>
        </p:nvSpPr>
        <p:spPr/>
        <p:txBody>
          <a:bodyPr/>
          <a:lstStyle/>
          <a:p>
            <a:fld id="{86E33552-28B7-9F48-96EF-6F521705AA6A}" type="slidenum">
              <a:rPr lang="en-US" smtClean="0"/>
              <a:t>3</a:t>
            </a:fld>
            <a:endParaRPr lang="en-US" dirty="0"/>
          </a:p>
        </p:txBody>
      </p:sp>
    </p:spTree>
    <p:extLst>
      <p:ext uri="{BB962C8B-B14F-4D97-AF65-F5344CB8AC3E}">
        <p14:creationId xmlns:p14="http://schemas.microsoft.com/office/powerpoint/2010/main" val="64554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E2C24-1099-8B48-A5D1-8E89D0F2DEB1}" type="slidenum">
              <a:rPr lang="en-US" smtClean="0"/>
              <a:t>6</a:t>
            </a:fld>
            <a:endParaRPr lang="en-US"/>
          </a:p>
        </p:txBody>
      </p:sp>
    </p:spTree>
    <p:extLst>
      <p:ext uri="{BB962C8B-B14F-4D97-AF65-F5344CB8AC3E}">
        <p14:creationId xmlns:p14="http://schemas.microsoft.com/office/powerpoint/2010/main" val="177764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E2C24-1099-8B48-A5D1-8E89D0F2DEB1}" type="slidenum">
              <a:rPr lang="en-US" smtClean="0"/>
              <a:t>8</a:t>
            </a:fld>
            <a:endParaRPr lang="en-US" dirty="0"/>
          </a:p>
        </p:txBody>
      </p:sp>
    </p:spTree>
    <p:extLst>
      <p:ext uri="{BB962C8B-B14F-4D97-AF65-F5344CB8AC3E}">
        <p14:creationId xmlns:p14="http://schemas.microsoft.com/office/powerpoint/2010/main" val="1394124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509E2C24-1099-8B48-A5D1-8E89D0F2DEB1}" type="slidenum">
              <a:rPr lang="en-US" smtClean="0"/>
              <a:t>9</a:t>
            </a:fld>
            <a:endParaRPr lang="en-US" dirty="0"/>
          </a:p>
        </p:txBody>
      </p:sp>
    </p:spTree>
    <p:extLst>
      <p:ext uri="{BB962C8B-B14F-4D97-AF65-F5344CB8AC3E}">
        <p14:creationId xmlns:p14="http://schemas.microsoft.com/office/powerpoint/2010/main" val="631481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E2C24-1099-8B48-A5D1-8E89D0F2DEB1}" type="slidenum">
              <a:rPr lang="en-US" smtClean="0"/>
              <a:t>10</a:t>
            </a:fld>
            <a:endParaRPr lang="en-US" dirty="0"/>
          </a:p>
        </p:txBody>
      </p:sp>
    </p:spTree>
    <p:extLst>
      <p:ext uri="{BB962C8B-B14F-4D97-AF65-F5344CB8AC3E}">
        <p14:creationId xmlns:p14="http://schemas.microsoft.com/office/powerpoint/2010/main" val="3099038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E8433B-32AC-4CC2-AF06-B02347E83F1F}" type="slidenum">
              <a:rPr lang="en-US" smtClean="0"/>
              <a:pPr/>
              <a:t>12</a:t>
            </a:fld>
            <a:endParaRPr lang="en-US" dirty="0"/>
          </a:p>
        </p:txBody>
      </p:sp>
    </p:spTree>
    <p:extLst>
      <p:ext uri="{BB962C8B-B14F-4D97-AF65-F5344CB8AC3E}">
        <p14:creationId xmlns:p14="http://schemas.microsoft.com/office/powerpoint/2010/main" val="2512314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106363"/>
            <a:ext cx="6035675" cy="4527551"/>
          </a:xfrm>
        </p:spPr>
      </p:sp>
      <p:sp>
        <p:nvSpPr>
          <p:cNvPr id="3" name="Notes Placeholder 2"/>
          <p:cNvSpPr>
            <a:spLocks noGrp="1"/>
          </p:cNvSpPr>
          <p:nvPr>
            <p:ph type="body" idx="1"/>
          </p:nvPr>
        </p:nvSpPr>
        <p:spPr>
          <a:xfrm>
            <a:off x="190159" y="4421766"/>
            <a:ext cx="6551292" cy="4755127"/>
          </a:xfrm>
        </p:spPr>
        <p:txBody>
          <a:bodyPr>
            <a:normAutofit fontScale="92500"/>
          </a:bodyPr>
          <a:lstStyle/>
          <a:p>
            <a:r>
              <a:rPr lang="en-US" sz="900" dirty="0"/>
              <a:t>Isaiah, son of Amor, is thought by many to be the greatest of the writing prophets.  His name means, “The Lord saves.”  He was a contemporary of Amos, Hosea and Micah.  He began his service in approximately 740 BC (when King Uzziah died)  and served for fifty years. Tradition has it that he was sawed in half by Manasseh.  He was married and had at least two sons, Shear-Jashub (7:3) and Shalal-Hash-Baz (8:3).  He probably spent most of his life in Jerusalem, enjoying his greatest influence under Hezekiah (37:1-2) .  Isaiah is also credited with writing a history of the reign of Uzziah (2 Chr. 26:22).  His service covered four kings: Uzziah, Jotham, Ahaz and Hezekiah.  This time in history was a great struggle for the northern kingdom (Israel) as they were deteriorating politically, spiritually, and militarily, succumbing to the Assyrian Empire in 722 BC.  The southern kingdom (Judah) looked like it was soon to follow but was able to withstand their attack (36:-37; 2 Ki. 17-19).  His message to them was that they should trust in God who had promised them a glorious kingdom through David.  Isaiah warned them not to rely on Egypt or any foreign power but to lean on the Lord.  He warned them that they would be taken into captivity by Babylon who would supplant Assyria, which came to be in 586 BC.  In spite of God’s judgment promised by Isaiah, he gave a comforting message of God’s continual love and redemption.  Chapters 1-39 focus on conditions in Isaiah’s day - on their sinfulness and the righteous judgment of God, including the promise that God would care for them.   Chapters 40-66 depict the period of Babylonian captivity.  A closer look has chapters 1-12 focus on Judah’s condemnation because they had revolted against God (1:2).  The nation had continued to exercise a “form” of religion (1:10-15) but their hearts were not in their worship.  As Isaiah puts it they had produced worthless grapes (sinful works) (5:2-4; 3:14).  Before Isaiah could be useful to God he had to make him aware of his own guilt - and of God’s atoning grace (6:1-7).  Seeing his own humanity he was ready to preach to Judah about God’s righteous judgment and mercy. (6:8-13).  Chapters 7-12 predict Judah’s impending judgment as well as prophecy regarding the Messiah (7:14; 9:6-7; 11;1-4; 12:1-3).  Chapters 12-23 spell out the idolatry and sinfulness of other nations and God pronounces judgment on Babylon, Assyria, Philista, Moab, Syria, Ethiopia, Egypt, Edom, Arabia, and Tyre.  Jerusalem does not escape God’s wrath as He rebukes her for being blind in the “valley of vision” (22:5), foolishly saying, “Let us eat and drink, for tomorrow we die” (22;13).  Chapters 24-27 predict the “day of the Lord” and Isaiah declares in chapters 28-35 six woes against both Israel and Judah for putting their faith in all the wrong things (wealth, idolatry, and foreign alliances).  Chapters 36-39 provide historical information regarding Sennacherib’s (Assyria) threats to invade Judah.  Hezekiah calls on God’s help to defeat them, which he does, and the Assyrian king returns home to be murdered by his two sons.  Hezekiah’s sickness and the gift of fifteen additional years occur somewhere in this timeframe  but when the Babylonian king (Merodach-baladan) sends envoys to congratulate Hezekiah on his recovery he foolishly shows them his treasury.  Isaiah rebukes Hezekiah’s pride warning that someday it would all go to the Babylonians (39:6) which happens in 536 BC (about 100 years later).  Chapter 40-48 promise the deliverance of God from captivity and His comfort and care for His people.  The predictive portrait of Christ is shown in chapters 49-53 and the future plan of God for His chosen people is reflected in the closing chapters (54-66).  All of this points to Christ as the coming Messiah, the King of Kings and Lord of Lords.  </a:t>
            </a:r>
          </a:p>
          <a:p>
            <a:endParaRPr lang="en-US" sz="900" dirty="0"/>
          </a:p>
          <a:p>
            <a:r>
              <a:rPr lang="en-US" sz="900" dirty="0"/>
              <a:t>Application</a:t>
            </a:r>
          </a:p>
          <a:p>
            <a:pPr marL="672015" lvl="1" indent="-224005">
              <a:buFont typeface="+mj-lt"/>
              <a:buAutoNum type="arabicPeriod"/>
            </a:pPr>
            <a:r>
              <a:rPr lang="en-US" sz="900" dirty="0"/>
              <a:t>May we learn that there is no “peace for the wicked” (Isa. 57:21; see 48:22).  </a:t>
            </a:r>
          </a:p>
          <a:p>
            <a:pPr marL="672015" lvl="1" indent="-224005">
              <a:buFont typeface="+mj-lt"/>
              <a:buAutoNum type="arabicPeriod"/>
            </a:pPr>
            <a:r>
              <a:rPr lang="en-US" sz="900" dirty="0"/>
              <a:t>May we learn of God’s redemptive qualities - of His mercy and grace (40:1-2, 11).  </a:t>
            </a:r>
          </a:p>
          <a:p>
            <a:pPr marL="672015" lvl="1" indent="-224005">
              <a:buFont typeface="+mj-lt"/>
              <a:buAutoNum type="arabicPeriod"/>
            </a:pPr>
            <a:r>
              <a:rPr lang="en-US" sz="900" dirty="0"/>
              <a:t>May we learn that serving another god (wealth included) is a practice God will not tolerate.</a:t>
            </a:r>
          </a:p>
          <a:p>
            <a:pPr marL="672015" lvl="1" indent="-224005">
              <a:buFont typeface="+mj-lt"/>
              <a:buAutoNum type="arabicPeriod"/>
            </a:pPr>
            <a:r>
              <a:rPr lang="en-US" sz="900" dirty="0"/>
              <a:t>May we learn from Hezekiah the power of prayer.</a:t>
            </a:r>
          </a:p>
          <a:p>
            <a:pPr marL="672015" lvl="1" indent="-224005">
              <a:buFont typeface="+mj-lt"/>
              <a:buAutoNum type="arabicPeriod"/>
            </a:pPr>
            <a:r>
              <a:rPr lang="en-US" sz="900" dirty="0"/>
              <a:t>May we see that ultimately, God’s will - will be done, even if He has to use evil nations to accomplish it.  </a:t>
            </a:r>
          </a:p>
          <a:p>
            <a:endParaRPr lang="en-US" sz="900" dirty="0"/>
          </a:p>
          <a:p>
            <a:r>
              <a:rPr lang="en-US" sz="900" dirty="0"/>
              <a:t>Key thought: May it be said of us, “Here am I, send me” (Isa. 6:8).  </a:t>
            </a:r>
          </a:p>
        </p:txBody>
      </p:sp>
      <p:sp>
        <p:nvSpPr>
          <p:cNvPr id="4" name="Slide Number Placeholder 3"/>
          <p:cNvSpPr>
            <a:spLocks noGrp="1"/>
          </p:cNvSpPr>
          <p:nvPr>
            <p:ph type="sldNum" sz="quarter" idx="10"/>
          </p:nvPr>
        </p:nvSpPr>
        <p:spPr/>
        <p:txBody>
          <a:bodyPr/>
          <a:lstStyle/>
          <a:p>
            <a:fld id="{78E8433B-32AC-4CC2-AF06-B02347E83F1F}" type="slidenum">
              <a:rPr lang="en-US" smtClean="0"/>
              <a:pPr/>
              <a:t>25</a:t>
            </a:fld>
            <a:endParaRPr lang="en-US" dirty="0"/>
          </a:p>
        </p:txBody>
      </p:sp>
    </p:spTree>
    <p:extLst>
      <p:ext uri="{BB962C8B-B14F-4D97-AF65-F5344CB8AC3E}">
        <p14:creationId xmlns:p14="http://schemas.microsoft.com/office/powerpoint/2010/main" val="2057049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68DC431-1583-4702-B81A-832D335C0186}" type="datetimeFigureOut">
              <a:rPr lang="en-US" smtClean="0"/>
              <a:pPr/>
              <a:t>12/29/22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2CC1A4-3628-4009-A3B0-E0FB77C012B6}"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68DC431-1583-4702-B81A-832D335C0186}" type="datetimeFigureOut">
              <a:rPr lang="en-US" smtClean="0"/>
              <a:pPr/>
              <a:t>12/29/22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3F2CC1A4-3628-4009-A3B0-E0FB77C012B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68DC431-1583-4702-B81A-832D335C0186}" type="datetimeFigureOut">
              <a:rPr lang="en-US" smtClean="0"/>
              <a:pPr/>
              <a:t>12/29/22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F2CC1A4-3628-4009-A3B0-E0FB77C012B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Symphony of the Scriptures</a:t>
            </a:r>
          </a:p>
        </p:txBody>
      </p:sp>
      <p:sp>
        <p:nvSpPr>
          <p:cNvPr id="3" name="Subtitle 2"/>
          <p:cNvSpPr>
            <a:spLocks noGrp="1"/>
          </p:cNvSpPr>
          <p:nvPr>
            <p:ph type="subTitle" idx="1"/>
          </p:nvPr>
        </p:nvSpPr>
        <p:spPr/>
        <p:txBody>
          <a:bodyPr>
            <a:normAutofit/>
          </a:bodyPr>
          <a:lstStyle/>
          <a:p>
            <a:r>
              <a:rPr lang="en-US" sz="3200" dirty="0"/>
              <a:t>Isaiah</a:t>
            </a:r>
          </a:p>
        </p:txBody>
      </p:sp>
    </p:spTree>
    <p:extLst>
      <p:ext uri="{BB962C8B-B14F-4D97-AF65-F5344CB8AC3E}">
        <p14:creationId xmlns:p14="http://schemas.microsoft.com/office/powerpoint/2010/main" val="170561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4681-4A8E-2D41-8ADD-E6CB00E4EB2E}"/>
              </a:ext>
            </a:extLst>
          </p:cNvPr>
          <p:cNvSpPr>
            <a:spLocks noGrp="1"/>
          </p:cNvSpPr>
          <p:nvPr>
            <p:ph type="title"/>
          </p:nvPr>
        </p:nvSpPr>
        <p:spPr/>
        <p:txBody>
          <a:bodyPr>
            <a:normAutofit/>
          </a:bodyPr>
          <a:lstStyle/>
          <a:p>
            <a:r>
              <a:rPr lang="en-US" sz="3200" dirty="0">
                <a:solidFill>
                  <a:schemeClr val="accent1"/>
                </a:solidFill>
              </a:rPr>
              <a:t>How do I apply this?</a:t>
            </a:r>
          </a:p>
        </p:txBody>
      </p:sp>
      <p:sp>
        <p:nvSpPr>
          <p:cNvPr id="3" name="Content Placeholder 2">
            <a:extLst>
              <a:ext uri="{FF2B5EF4-FFF2-40B4-BE49-F238E27FC236}">
                <a16:creationId xmlns:a16="http://schemas.microsoft.com/office/drawing/2014/main" id="{05C53D9A-B1B6-7F41-925B-5796F7AFFFEF}"/>
              </a:ext>
            </a:extLst>
          </p:cNvPr>
          <p:cNvSpPr>
            <a:spLocks noGrp="1"/>
          </p:cNvSpPr>
          <p:nvPr>
            <p:ph idx="1"/>
          </p:nvPr>
        </p:nvSpPr>
        <p:spPr>
          <a:xfrm>
            <a:off x="285750" y="1714500"/>
            <a:ext cx="8629650" cy="4686301"/>
          </a:xfrm>
        </p:spPr>
        <p:txBody>
          <a:bodyPr>
            <a:normAutofit fontScale="92500" lnSpcReduction="20000"/>
          </a:bodyPr>
          <a:lstStyle/>
          <a:p>
            <a:pPr marL="118872" indent="0">
              <a:buNone/>
            </a:pPr>
            <a:r>
              <a:rPr lang="en-US" sz="2400" dirty="0"/>
              <a:t>Because of its scope, Isaiah contains one of the clearest expressions of the gospel in all the Old Testament. Even from the first chapter, it is clear that the people have turned away from God and failed in their responsibilities as His children (1:2–17).  Yet God holds out hope to this unrepentant people, offering cleansing of sins and the blessing that comes with faith and obedience in Him (1:18–20).  Salvation lies only in God—the only question is whether or not we will accept His offer and obey.</a:t>
            </a:r>
          </a:p>
          <a:p>
            <a:pPr marL="118872" indent="0">
              <a:buNone/>
            </a:pPr>
            <a:endParaRPr lang="en-US" sz="2400" dirty="0"/>
          </a:p>
          <a:p>
            <a:pPr marL="118872" indent="0">
              <a:buNone/>
            </a:pPr>
            <a:r>
              <a:rPr lang="en-US" sz="2400" dirty="0"/>
              <a:t>In addition to its gospel message, the book of Isaiah clearly articulates the sins of God’s people—dealing with others unjustly which resulted in their offering hypocritical sacrifices to God. Do you see anything in your own life that might fall under Isaiah’s critique of injustice—treating family, colleagues, or even strangers with unkindness or even disdain? Isaiah’s message is also a call for believers to come back to purity in our love for God and for our neighbors (Lk. 10:26–28).</a:t>
            </a:r>
          </a:p>
        </p:txBody>
      </p:sp>
    </p:spTree>
    <p:extLst>
      <p:ext uri="{BB962C8B-B14F-4D97-AF65-F5344CB8AC3E}">
        <p14:creationId xmlns:p14="http://schemas.microsoft.com/office/powerpoint/2010/main" val="348766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nnie\Desktop\RoseTimeli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11907011"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321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8FC13-5694-6349-853F-CC3E295663C2}"/>
              </a:ext>
            </a:extLst>
          </p:cNvPr>
          <p:cNvSpPr>
            <a:spLocks noGrp="1"/>
          </p:cNvSpPr>
          <p:nvPr>
            <p:ph type="title" idx="4294967295"/>
          </p:nvPr>
        </p:nvSpPr>
        <p:spPr>
          <a:xfrm>
            <a:off x="495300" y="38100"/>
            <a:ext cx="8153400" cy="533400"/>
          </a:xfrm>
          <a:solidFill>
            <a:schemeClr val="tx1"/>
          </a:solidFill>
        </p:spPr>
        <p:txBody>
          <a:bodyPr>
            <a:normAutofit fontScale="90000"/>
          </a:bodyPr>
          <a:lstStyle/>
          <a:p>
            <a:pPr algn="ctr"/>
            <a:r>
              <a:rPr lang="en-US" sz="3200" dirty="0"/>
              <a:t>New Testament Quotations from Isaiah</a:t>
            </a:r>
          </a:p>
        </p:txBody>
      </p:sp>
      <p:sp>
        <p:nvSpPr>
          <p:cNvPr id="3" name="Content Placeholder 2">
            <a:extLst>
              <a:ext uri="{FF2B5EF4-FFF2-40B4-BE49-F238E27FC236}">
                <a16:creationId xmlns:a16="http://schemas.microsoft.com/office/drawing/2014/main" id="{F055D1E5-AE55-4C42-AC0B-4433773866FF}"/>
              </a:ext>
            </a:extLst>
          </p:cNvPr>
          <p:cNvSpPr>
            <a:spLocks noGrp="1"/>
          </p:cNvSpPr>
          <p:nvPr>
            <p:ph sz="half" idx="4294967295"/>
          </p:nvPr>
        </p:nvSpPr>
        <p:spPr>
          <a:xfrm>
            <a:off x="85344" y="762000"/>
            <a:ext cx="4346956" cy="6004560"/>
          </a:xfrm>
          <a:ln w="76200">
            <a:solidFill>
              <a:srgbClr val="FFC000"/>
            </a:solidFill>
          </a:ln>
        </p:spPr>
        <p:txBody>
          <a:bodyPr>
            <a:normAutofit fontScale="25000" lnSpcReduction="20000"/>
          </a:bodyPr>
          <a:lstStyle/>
          <a:p>
            <a:pPr marL="118872" indent="0">
              <a:buNone/>
            </a:pPr>
            <a:r>
              <a:rPr lang="en-US" sz="6400" dirty="0"/>
              <a:t>1:9		Romans 9:29</a:t>
            </a:r>
          </a:p>
          <a:p>
            <a:pPr marL="118872" indent="0">
              <a:buNone/>
            </a:pPr>
            <a:r>
              <a:rPr lang="en-US" sz="6400" dirty="0"/>
              <a:t>6:9-10		Mt. 13:14-15; Mk. 4:12;</a:t>
            </a:r>
          </a:p>
          <a:p>
            <a:pPr marL="118872" indent="0">
              <a:buNone/>
            </a:pPr>
            <a:r>
              <a:rPr lang="en-US" sz="6400" dirty="0"/>
              <a:t>		Luke  8:10; John 12:40; 		Acts 28:26-27</a:t>
            </a:r>
          </a:p>
          <a:p>
            <a:pPr marL="118872" indent="0">
              <a:buNone/>
            </a:pPr>
            <a:r>
              <a:rPr lang="en-US" sz="6400" dirty="0"/>
              <a:t>7:14		Matthew 1:23</a:t>
            </a:r>
          </a:p>
          <a:p>
            <a:pPr marL="118872" indent="0">
              <a:buNone/>
            </a:pPr>
            <a:r>
              <a:rPr lang="en-US" sz="6400" dirty="0"/>
              <a:t>8:12		1 Peter 3:14</a:t>
            </a:r>
          </a:p>
          <a:p>
            <a:pPr marL="118872" indent="0">
              <a:buNone/>
            </a:pPr>
            <a:r>
              <a:rPr lang="en-US" sz="6400" dirty="0"/>
              <a:t>8:14  		Rom  9:33;  1 Peter 2:8</a:t>
            </a:r>
          </a:p>
          <a:p>
            <a:pPr marL="118872" indent="0">
              <a:buNone/>
            </a:pPr>
            <a:r>
              <a:rPr lang="en-US" sz="6400" dirty="0"/>
              <a:t>9:1-2		Matthew 4:15-16</a:t>
            </a:r>
          </a:p>
          <a:p>
            <a:pPr marL="118872" indent="0">
              <a:buNone/>
            </a:pPr>
            <a:r>
              <a:rPr lang="en-US" sz="6400" dirty="0"/>
              <a:t>10:22-23		Romans 9:27-28</a:t>
            </a:r>
          </a:p>
          <a:p>
            <a:pPr marL="118872" indent="0">
              <a:buNone/>
            </a:pPr>
            <a:r>
              <a:rPr lang="en-US" sz="6400" dirty="0"/>
              <a:t>11:10		Romans 15:12</a:t>
            </a:r>
          </a:p>
          <a:p>
            <a:pPr marL="118872" indent="0">
              <a:buNone/>
            </a:pPr>
            <a:r>
              <a:rPr lang="en-US" sz="6400" dirty="0"/>
              <a:t>22:13		1 Corinthians 15:32</a:t>
            </a:r>
          </a:p>
          <a:p>
            <a:pPr marL="118872" indent="0">
              <a:buNone/>
            </a:pPr>
            <a:r>
              <a:rPr lang="en-US" sz="6400" dirty="0"/>
              <a:t>22:22		Revelation 3:7</a:t>
            </a:r>
          </a:p>
          <a:p>
            <a:pPr marL="118872" indent="0">
              <a:buNone/>
            </a:pPr>
            <a:r>
              <a:rPr lang="en-US" sz="6400" dirty="0"/>
              <a:t>25:8		1 Corinthians 15:54</a:t>
            </a:r>
          </a:p>
          <a:p>
            <a:pPr marL="118872" indent="0">
              <a:buNone/>
            </a:pPr>
            <a:r>
              <a:rPr lang="en-US" sz="6400" dirty="0"/>
              <a:t>28:11-12		1 Corinthians 14:21</a:t>
            </a:r>
          </a:p>
          <a:p>
            <a:pPr marL="118872" indent="0">
              <a:buNone/>
            </a:pPr>
            <a:r>
              <a:rPr lang="en-US" sz="6400" dirty="0"/>
              <a:t>28:16		Rom 9:33; 10:11, 1 Pet 2:6</a:t>
            </a:r>
          </a:p>
          <a:p>
            <a:pPr marL="118872" indent="0">
              <a:buNone/>
            </a:pPr>
            <a:r>
              <a:rPr lang="en-US" sz="6400" dirty="0"/>
              <a:t>29:13		Matthew 15:8-9; Mark 7:6-7</a:t>
            </a:r>
          </a:p>
          <a:p>
            <a:pPr marL="118872" indent="0">
              <a:buNone/>
            </a:pPr>
            <a:r>
              <a:rPr lang="en-US" sz="6400" dirty="0"/>
              <a:t>29:14		1 Corinthians 1:19</a:t>
            </a:r>
          </a:p>
          <a:p>
            <a:pPr marL="118872" indent="0">
              <a:buNone/>
            </a:pPr>
            <a:r>
              <a:rPr lang="en-US" sz="6400" dirty="0"/>
              <a:t>29:16, 45:9	Romans 9:20</a:t>
            </a:r>
          </a:p>
          <a:p>
            <a:pPr marL="118872" indent="0">
              <a:buNone/>
            </a:pPr>
            <a:r>
              <a:rPr lang="en-US" sz="6400" dirty="0"/>
              <a:t>35:3		Hebrews 12:12</a:t>
            </a:r>
          </a:p>
          <a:p>
            <a:pPr marL="118872" indent="0">
              <a:buNone/>
            </a:pPr>
            <a:r>
              <a:rPr lang="en-US" sz="6400" dirty="0"/>
              <a:t>40:3-5		Mt. 3:3; Mk 1:3; Luke 3:4-6; 		John 1:23.</a:t>
            </a:r>
          </a:p>
          <a:p>
            <a:pPr marL="118872" indent="0">
              <a:buNone/>
            </a:pPr>
            <a:r>
              <a:rPr lang="en-US" sz="6400" dirty="0"/>
              <a:t>40:6-8		1 Peter 1:24-25</a:t>
            </a:r>
          </a:p>
          <a:p>
            <a:pPr marL="118872" indent="0">
              <a:buNone/>
            </a:pPr>
            <a:r>
              <a:rPr lang="en-US" sz="6400" dirty="0"/>
              <a:t>40:13-14		Rom 11:34-35; 1 </a:t>
            </a:r>
            <a:r>
              <a:rPr lang="en-US" sz="6400" dirty="0" err="1"/>
              <a:t>Corin</a:t>
            </a:r>
            <a:r>
              <a:rPr lang="en-US" sz="6400" dirty="0"/>
              <a:t>. 2:16</a:t>
            </a:r>
          </a:p>
          <a:p>
            <a:pPr marL="118872" indent="0">
              <a:buNone/>
            </a:pPr>
            <a:r>
              <a:rPr lang="en-US" sz="6400" dirty="0"/>
              <a:t>41:4		Revelation 1:17</a:t>
            </a:r>
          </a:p>
          <a:p>
            <a:pPr marL="118872" indent="0">
              <a:buNone/>
            </a:pPr>
            <a:r>
              <a:rPr lang="en-US" sz="6400" dirty="0"/>
              <a:t>42:1-4		Matthew 12:18-21</a:t>
            </a:r>
          </a:p>
          <a:p>
            <a:pPr marL="118872" indent="0">
              <a:buNone/>
            </a:pPr>
            <a:r>
              <a:rPr lang="en-US" sz="6400" dirty="0"/>
              <a:t>42:6, 49:6	Acts 13:47</a:t>
            </a:r>
          </a:p>
          <a:p>
            <a:pPr marL="118872" indent="0">
              <a:buNone/>
            </a:pPr>
            <a:r>
              <a:rPr lang="en-US" sz="6400" dirty="0"/>
              <a:t>44:6		Revelation 1:17</a:t>
            </a:r>
          </a:p>
          <a:p>
            <a:pPr marL="118872" indent="0">
              <a:buNone/>
            </a:pPr>
            <a:r>
              <a:rPr lang="en-US" sz="6400" dirty="0"/>
              <a:t>49:10		Revelation 7:16</a:t>
            </a:r>
          </a:p>
          <a:p>
            <a:pPr marL="118872" indent="0">
              <a:buNone/>
            </a:pPr>
            <a:r>
              <a:rPr lang="en-US" sz="6400" dirty="0"/>
              <a:t>49:8		2 Corinthians 6:2</a:t>
            </a:r>
          </a:p>
          <a:p>
            <a:pPr marL="118872" indent="0">
              <a:buNone/>
            </a:pPr>
            <a:r>
              <a:rPr lang="en-US" sz="6400" dirty="0"/>
              <a:t>52:11		2 Corinthians 6:17-18</a:t>
            </a:r>
          </a:p>
          <a:p>
            <a:pPr marL="118872" indent="0">
              <a:buNone/>
            </a:pPr>
            <a:endParaRPr lang="en-US" sz="6400" dirty="0"/>
          </a:p>
          <a:p>
            <a:pPr marL="118872" indent="0">
              <a:buNone/>
            </a:pPr>
            <a:endParaRPr lang="en-US" sz="6400" dirty="0"/>
          </a:p>
          <a:p>
            <a:endParaRPr lang="en-US" dirty="0"/>
          </a:p>
        </p:txBody>
      </p:sp>
      <p:sp>
        <p:nvSpPr>
          <p:cNvPr id="4" name="Content Placeholder 3">
            <a:extLst>
              <a:ext uri="{FF2B5EF4-FFF2-40B4-BE49-F238E27FC236}">
                <a16:creationId xmlns:a16="http://schemas.microsoft.com/office/drawing/2014/main" id="{9790B8AB-D309-944C-8734-93E180C6018A}"/>
              </a:ext>
            </a:extLst>
          </p:cNvPr>
          <p:cNvSpPr>
            <a:spLocks noGrp="1"/>
          </p:cNvSpPr>
          <p:nvPr>
            <p:ph sz="half" idx="4294967295"/>
          </p:nvPr>
        </p:nvSpPr>
        <p:spPr>
          <a:xfrm>
            <a:off x="4572000" y="762000"/>
            <a:ext cx="4420826" cy="5297424"/>
          </a:xfrm>
          <a:ln w="76200">
            <a:solidFill>
              <a:srgbClr val="FFC000"/>
            </a:solidFill>
          </a:ln>
        </p:spPr>
        <p:txBody>
          <a:bodyPr>
            <a:noAutofit/>
          </a:bodyPr>
          <a:lstStyle/>
          <a:p>
            <a:pPr marL="118872" indent="0">
              <a:buNone/>
            </a:pPr>
            <a:r>
              <a:rPr lang="en-US" sz="1600" dirty="0"/>
              <a:t>52:15		Romans 15:21</a:t>
            </a:r>
          </a:p>
          <a:p>
            <a:pPr marL="118872" indent="0">
              <a:buNone/>
            </a:pPr>
            <a:r>
              <a:rPr lang="en-US" sz="1600" dirty="0"/>
              <a:t>52:5		Romans 2:24</a:t>
            </a:r>
          </a:p>
          <a:p>
            <a:pPr marL="118872" indent="0">
              <a:buNone/>
            </a:pPr>
            <a:r>
              <a:rPr lang="en-US" sz="1600" dirty="0"/>
              <a:t>52:7		Romans 10:15</a:t>
            </a:r>
          </a:p>
          <a:p>
            <a:pPr marL="118872" indent="0">
              <a:buNone/>
            </a:pPr>
            <a:r>
              <a:rPr lang="en-US" sz="1600" dirty="0"/>
              <a:t>53:1		John 12:38; Romans 10:16</a:t>
            </a:r>
          </a:p>
          <a:p>
            <a:pPr marL="118872" indent="0">
              <a:buNone/>
            </a:pPr>
            <a:r>
              <a:rPr lang="en-US" sz="1600" dirty="0"/>
              <a:t>53:12		Mark 15:28; Luke 22:37</a:t>
            </a:r>
          </a:p>
          <a:p>
            <a:pPr marL="118872" indent="0">
              <a:buNone/>
            </a:pPr>
            <a:r>
              <a:rPr lang="en-US" sz="1600" dirty="0"/>
              <a:t>53:4		Matthew 8:17</a:t>
            </a:r>
          </a:p>
          <a:p>
            <a:pPr marL="118872" indent="0">
              <a:buNone/>
            </a:pPr>
            <a:r>
              <a:rPr lang="en-US" sz="1600" dirty="0"/>
              <a:t>53:5		1 Peter 2:24</a:t>
            </a:r>
          </a:p>
          <a:p>
            <a:pPr marL="118872" indent="0">
              <a:buNone/>
            </a:pPr>
            <a:r>
              <a:rPr lang="en-US" sz="1600" dirty="0"/>
              <a:t>53:7-8		Acts 8:32-33</a:t>
            </a:r>
          </a:p>
          <a:p>
            <a:pPr marL="118872" indent="0">
              <a:buNone/>
            </a:pPr>
            <a:r>
              <a:rPr lang="en-US" sz="1600" dirty="0"/>
              <a:t>53:9		1 Peter 2:22</a:t>
            </a:r>
          </a:p>
          <a:p>
            <a:pPr marL="118872" indent="0">
              <a:buNone/>
            </a:pPr>
            <a:r>
              <a:rPr lang="en-US" sz="1600" dirty="0"/>
              <a:t>54:1		Galatians 4:27</a:t>
            </a:r>
          </a:p>
          <a:p>
            <a:pPr marL="118872" indent="0">
              <a:buNone/>
            </a:pPr>
            <a:r>
              <a:rPr lang="en-US" sz="1600" dirty="0"/>
              <a:t>54:13		John 6:45</a:t>
            </a:r>
          </a:p>
          <a:p>
            <a:pPr marL="118872" indent="0">
              <a:buNone/>
            </a:pPr>
            <a:r>
              <a:rPr lang="en-US" sz="1600" dirty="0"/>
              <a:t>55:3		Acts 13:34.</a:t>
            </a:r>
          </a:p>
          <a:p>
            <a:pPr marL="118872" indent="0">
              <a:buNone/>
            </a:pPr>
            <a:r>
              <a:rPr lang="en-US" sz="1600" dirty="0"/>
              <a:t>56:7		Matthew 21:13</a:t>
            </a:r>
          </a:p>
          <a:p>
            <a:pPr marL="118872" indent="0">
              <a:buNone/>
            </a:pPr>
            <a:r>
              <a:rPr lang="en-US" sz="1600" dirty="0"/>
              <a:t>59:20-21		Romans 11:26-27</a:t>
            </a:r>
          </a:p>
          <a:p>
            <a:pPr marL="118872" indent="0">
              <a:buNone/>
            </a:pPr>
            <a:r>
              <a:rPr lang="en-US" sz="1600" dirty="0"/>
              <a:t>60:1		Ephesians 5:14</a:t>
            </a:r>
          </a:p>
          <a:p>
            <a:pPr marL="118872" indent="0">
              <a:buNone/>
            </a:pPr>
            <a:r>
              <a:rPr lang="en-US" sz="1600" dirty="0"/>
              <a:t>60:20		Revelation 21:23</a:t>
            </a:r>
          </a:p>
          <a:p>
            <a:pPr marL="118872" indent="0">
              <a:buNone/>
            </a:pPr>
            <a:r>
              <a:rPr lang="en-US" sz="1600" dirty="0"/>
              <a:t>61:1-2		Luke 4:18-19</a:t>
            </a:r>
          </a:p>
          <a:p>
            <a:pPr marL="118872" indent="0">
              <a:buNone/>
            </a:pPr>
            <a:r>
              <a:rPr lang="en-US" sz="1600" dirty="0"/>
              <a:t>64:4		1 Corinthians 2:9</a:t>
            </a:r>
          </a:p>
          <a:p>
            <a:pPr marL="118872" indent="0">
              <a:buNone/>
            </a:pPr>
            <a:r>
              <a:rPr lang="en-US" sz="1600" dirty="0"/>
              <a:t>65:1-2		Romans 10:20-21</a:t>
            </a:r>
          </a:p>
          <a:p>
            <a:pPr marL="118872" indent="0">
              <a:buNone/>
            </a:pPr>
            <a:r>
              <a:rPr lang="en-US" sz="1600" dirty="0"/>
              <a:t>66:1-2		Acts 7:49-50</a:t>
            </a:r>
          </a:p>
          <a:p>
            <a:pPr marL="118872" indent="0">
              <a:buNone/>
            </a:pPr>
            <a:r>
              <a:rPr lang="en-US" sz="1600" dirty="0"/>
              <a:t>66:24		Mark 9:44</a:t>
            </a:r>
          </a:p>
        </p:txBody>
      </p:sp>
      <p:sp>
        <p:nvSpPr>
          <p:cNvPr id="5" name="TextBox 4"/>
          <p:cNvSpPr txBox="1"/>
          <p:nvPr/>
        </p:nvSpPr>
        <p:spPr>
          <a:xfrm>
            <a:off x="4657344" y="6266688"/>
            <a:ext cx="4335482" cy="369332"/>
          </a:xfrm>
          <a:prstGeom prst="rect">
            <a:avLst/>
          </a:prstGeom>
          <a:solidFill>
            <a:schemeClr val="accent1">
              <a:lumMod val="20000"/>
              <a:lumOff val="80000"/>
            </a:schemeClr>
          </a:solidFill>
          <a:ln w="12700">
            <a:solidFill>
              <a:schemeClr val="tx1"/>
            </a:solidFill>
          </a:ln>
        </p:spPr>
        <p:txBody>
          <a:bodyPr wrap="none" rtlCol="0">
            <a:spAutoFit/>
          </a:bodyPr>
          <a:lstStyle/>
          <a:p>
            <a:r>
              <a:rPr lang="en-US" dirty="0">
                <a:latin typeface="Arial" panose="020B0604020202020204" pitchFamily="34" charset="0"/>
                <a:cs typeface="Arial" panose="020B0604020202020204" pitchFamily="34" charset="0"/>
              </a:rPr>
              <a:t>79 NT verses refer to 67 verses in Isaiah</a:t>
            </a:r>
          </a:p>
        </p:txBody>
      </p:sp>
    </p:spTree>
    <p:extLst>
      <p:ext uri="{BB962C8B-B14F-4D97-AF65-F5344CB8AC3E}">
        <p14:creationId xmlns:p14="http://schemas.microsoft.com/office/powerpoint/2010/main" val="358911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4254" y="768095"/>
            <a:ext cx="8266178" cy="50783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Luke 4:14-21  </a:t>
            </a:r>
          </a:p>
          <a:p>
            <a:r>
              <a:rPr lang="en-US" sz="1200" b="1" dirty="0">
                <a:solidFill>
                  <a:srgbClr val="002060"/>
                </a:solidFill>
                <a:latin typeface="Arial" panose="020B0604020202020204" pitchFamily="34" charset="0"/>
                <a:cs typeface="Arial" panose="020B0604020202020204" pitchFamily="34" charset="0"/>
              </a:rPr>
              <a:t>14</a:t>
            </a:r>
            <a:r>
              <a:rPr lang="en-US" b="1" i="1" dirty="0">
                <a:solidFill>
                  <a:srgbClr val="002060"/>
                </a:solidFill>
                <a:latin typeface="Arial" panose="020B0604020202020204" pitchFamily="34" charset="0"/>
                <a:cs typeface="Arial" panose="020B0604020202020204" pitchFamily="34" charset="0"/>
              </a:rPr>
              <a:t>  Then Jesus returned in the power of the Spirit to Galilee, and news of Him went out through all the surrounding region.</a:t>
            </a:r>
          </a:p>
          <a:p>
            <a:r>
              <a:rPr lang="en-US" sz="1200" b="1" dirty="0">
                <a:solidFill>
                  <a:srgbClr val="002060"/>
                </a:solidFill>
                <a:latin typeface="Arial" panose="020B0604020202020204" pitchFamily="34" charset="0"/>
                <a:cs typeface="Arial" panose="020B0604020202020204" pitchFamily="34" charset="0"/>
              </a:rPr>
              <a:t>15</a:t>
            </a:r>
            <a:r>
              <a:rPr lang="en-US" b="1" i="1" dirty="0">
                <a:solidFill>
                  <a:srgbClr val="002060"/>
                </a:solidFill>
                <a:latin typeface="Arial" panose="020B0604020202020204" pitchFamily="34" charset="0"/>
                <a:cs typeface="Arial" panose="020B0604020202020204" pitchFamily="34" charset="0"/>
              </a:rPr>
              <a:t>  And He taught in their synagogues, being glorified by all.</a:t>
            </a:r>
          </a:p>
          <a:p>
            <a:r>
              <a:rPr lang="en-US" sz="1200" b="1" dirty="0">
                <a:solidFill>
                  <a:srgbClr val="002060"/>
                </a:solidFill>
                <a:latin typeface="Arial" panose="020B0604020202020204" pitchFamily="34" charset="0"/>
                <a:cs typeface="Arial" panose="020B0604020202020204" pitchFamily="34" charset="0"/>
              </a:rPr>
              <a:t>16 </a:t>
            </a:r>
            <a:r>
              <a:rPr lang="en-US" b="1" i="1" dirty="0">
                <a:solidFill>
                  <a:srgbClr val="002060"/>
                </a:solidFill>
                <a:latin typeface="Arial" panose="020B0604020202020204" pitchFamily="34" charset="0"/>
                <a:cs typeface="Arial" panose="020B0604020202020204" pitchFamily="34" charset="0"/>
              </a:rPr>
              <a:t> So He came to Nazareth, where He had been brought up.  And as His custom was, He went into the synagogue on the Sabbath day, and stood up to read.</a:t>
            </a:r>
          </a:p>
          <a:p>
            <a:r>
              <a:rPr lang="en-US" sz="1200" b="1" dirty="0">
                <a:solidFill>
                  <a:srgbClr val="002060"/>
                </a:solidFill>
                <a:latin typeface="Arial" panose="020B0604020202020204" pitchFamily="34" charset="0"/>
                <a:cs typeface="Arial" panose="020B0604020202020204" pitchFamily="34" charset="0"/>
              </a:rPr>
              <a:t>17</a:t>
            </a:r>
            <a:r>
              <a:rPr lang="en-US" b="1" i="1" dirty="0">
                <a:solidFill>
                  <a:srgbClr val="002060"/>
                </a:solidFill>
                <a:latin typeface="Arial" panose="020B0604020202020204" pitchFamily="34" charset="0"/>
                <a:cs typeface="Arial" panose="020B0604020202020204" pitchFamily="34" charset="0"/>
              </a:rPr>
              <a:t>  And He was handed the book of the prophet Isaiah.  And when He had opened the book, He found the place where it was written:</a:t>
            </a:r>
          </a:p>
          <a:p>
            <a:r>
              <a:rPr lang="en-US" sz="1200" b="1" dirty="0">
                <a:solidFill>
                  <a:srgbClr val="002060"/>
                </a:solidFill>
                <a:latin typeface="Arial" panose="020B0604020202020204" pitchFamily="34" charset="0"/>
                <a:cs typeface="Arial" panose="020B0604020202020204" pitchFamily="34" charset="0"/>
              </a:rPr>
              <a:t>18</a:t>
            </a:r>
            <a:r>
              <a:rPr lang="en-US" b="1" i="1" dirty="0">
                <a:solidFill>
                  <a:srgbClr val="002060"/>
                </a:solidFill>
                <a:latin typeface="Arial" panose="020B0604020202020204" pitchFamily="34" charset="0"/>
                <a:cs typeface="Arial" panose="020B0604020202020204" pitchFamily="34" charset="0"/>
              </a:rPr>
              <a:t>  "The Spirit of the LORD is upon Me, because He has anointed Me to preach the gospel to the poor; He has sent Me to heal the brokenhearted, to proclaim liberty to  the captives and recovery of sight to the blind, to set at liberty those who are oppressed;</a:t>
            </a:r>
          </a:p>
          <a:p>
            <a:r>
              <a:rPr lang="en-US" sz="1200" b="1" dirty="0">
                <a:solidFill>
                  <a:srgbClr val="002060"/>
                </a:solidFill>
                <a:latin typeface="Arial" panose="020B0604020202020204" pitchFamily="34" charset="0"/>
                <a:cs typeface="Arial" panose="020B0604020202020204" pitchFamily="34" charset="0"/>
              </a:rPr>
              <a:t>19</a:t>
            </a:r>
            <a:r>
              <a:rPr lang="en-US" b="1" i="1" dirty="0">
                <a:solidFill>
                  <a:srgbClr val="002060"/>
                </a:solidFill>
                <a:latin typeface="Arial" panose="020B0604020202020204" pitchFamily="34" charset="0"/>
                <a:cs typeface="Arial" panose="020B0604020202020204" pitchFamily="34" charset="0"/>
              </a:rPr>
              <a:t>  To proclaim the acceptable year of the LORD.“   </a:t>
            </a:r>
            <a:r>
              <a:rPr lang="en-US" b="1" dirty="0">
                <a:latin typeface="Arial" panose="020B0604020202020204" pitchFamily="34" charset="0"/>
                <a:cs typeface="Arial" panose="020B0604020202020204" pitchFamily="34" charset="0"/>
              </a:rPr>
              <a:t>(Isa 61:1-2)</a:t>
            </a:r>
          </a:p>
          <a:p>
            <a:r>
              <a:rPr lang="en-US" sz="1200" b="1" dirty="0">
                <a:solidFill>
                  <a:srgbClr val="002060"/>
                </a:solidFill>
                <a:latin typeface="Arial" panose="020B0604020202020204" pitchFamily="34" charset="0"/>
                <a:cs typeface="Arial" panose="020B0604020202020204" pitchFamily="34" charset="0"/>
              </a:rPr>
              <a:t>20</a:t>
            </a:r>
            <a:r>
              <a:rPr lang="en-US" b="1" i="1" dirty="0">
                <a:solidFill>
                  <a:srgbClr val="002060"/>
                </a:solidFill>
                <a:latin typeface="Arial" panose="020B0604020202020204" pitchFamily="34" charset="0"/>
                <a:cs typeface="Arial" panose="020B0604020202020204" pitchFamily="34" charset="0"/>
              </a:rPr>
              <a:t>  Then He closed the book, and gave it back to the attendant and sat down.  And the eyes of all who were in the synagogue were fixed on Him.</a:t>
            </a:r>
          </a:p>
          <a:p>
            <a:r>
              <a:rPr lang="en-US" sz="1200" b="1" dirty="0">
                <a:solidFill>
                  <a:srgbClr val="002060"/>
                </a:solidFill>
                <a:latin typeface="Arial" panose="020B0604020202020204" pitchFamily="34" charset="0"/>
                <a:cs typeface="Arial" panose="020B0604020202020204" pitchFamily="34" charset="0"/>
              </a:rPr>
              <a:t>21</a:t>
            </a:r>
            <a:r>
              <a:rPr lang="en-US" b="1" i="1" dirty="0">
                <a:solidFill>
                  <a:srgbClr val="002060"/>
                </a:solidFill>
                <a:latin typeface="Arial" panose="020B0604020202020204" pitchFamily="34" charset="0"/>
                <a:cs typeface="Arial" panose="020B0604020202020204" pitchFamily="34" charset="0"/>
              </a:rPr>
              <a:t>  And He began to say to them, "Today this Scripture is fulfilled in your hearing."</a:t>
            </a:r>
          </a:p>
        </p:txBody>
      </p:sp>
      <p:sp>
        <p:nvSpPr>
          <p:cNvPr id="3" name="TextBox 2"/>
          <p:cNvSpPr txBox="1"/>
          <p:nvPr/>
        </p:nvSpPr>
        <p:spPr>
          <a:xfrm>
            <a:off x="5913120" y="5919954"/>
            <a:ext cx="2432076"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(All quotes from NKJV)</a:t>
            </a:r>
          </a:p>
        </p:txBody>
      </p:sp>
    </p:spTree>
    <p:extLst>
      <p:ext uri="{BB962C8B-B14F-4D97-AF65-F5344CB8AC3E}">
        <p14:creationId xmlns:p14="http://schemas.microsoft.com/office/powerpoint/2010/main" val="711436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nnie\Documents\Ken's Folder\Church Lessons\HowWeGotTheBibleClass\Archeology\IsaiahScroll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3093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66026" y="3200400"/>
            <a:ext cx="2377574"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Dates to about 1 BC</a:t>
            </a:r>
          </a:p>
        </p:txBody>
      </p:sp>
      <p:pic>
        <p:nvPicPr>
          <p:cNvPr id="1027" name="Picture 3" descr="C:\Users\Ronnie\Documents\Ken's Folder\Church Lessons\HowWeGotTheBibleClass\Archeology\Isaiah_Scroll_Segmen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282364"/>
            <a:ext cx="4876800" cy="35756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74756" y="4419600"/>
            <a:ext cx="1454244" cy="646331"/>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Close-up of</a:t>
            </a:r>
          </a:p>
          <a:p>
            <a:pPr algn="ctr"/>
            <a:r>
              <a:rPr lang="en-US" b="1" dirty="0">
                <a:latin typeface="Arial" panose="020B0604020202020204" pitchFamily="34" charset="0"/>
                <a:cs typeface="Arial" panose="020B0604020202020204" pitchFamily="34" charset="0"/>
              </a:rPr>
              <a:t>writing</a:t>
            </a:r>
          </a:p>
        </p:txBody>
      </p:sp>
      <p:sp>
        <p:nvSpPr>
          <p:cNvPr id="3" name="Rectangle 2"/>
          <p:cNvSpPr/>
          <p:nvPr/>
        </p:nvSpPr>
        <p:spPr>
          <a:xfrm>
            <a:off x="5269992" y="1054608"/>
            <a:ext cx="789432" cy="5878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3429000" y="1054608"/>
            <a:ext cx="1840992" cy="23304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59424" y="1054608"/>
            <a:ext cx="2246376" cy="225473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48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The Judgment of God</a:t>
            </a:r>
            <a:endParaRPr lang="en-US" dirty="0"/>
          </a:p>
        </p:txBody>
      </p:sp>
      <p:sp>
        <p:nvSpPr>
          <p:cNvPr id="4" name="TextBox 3"/>
          <p:cNvSpPr txBox="1"/>
          <p:nvPr/>
        </p:nvSpPr>
        <p:spPr>
          <a:xfrm>
            <a:off x="641322" y="2439990"/>
            <a:ext cx="8077199"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1:1  </a:t>
            </a:r>
            <a:r>
              <a:rPr lang="en-US" sz="2000" b="1" i="1" dirty="0">
                <a:solidFill>
                  <a:srgbClr val="002060"/>
                </a:solidFill>
                <a:latin typeface="Arial" panose="020B0604020202020204" pitchFamily="34" charset="0"/>
                <a:cs typeface="Arial" panose="020B0604020202020204" pitchFamily="34" charset="0"/>
              </a:rPr>
              <a:t>The vision of Isaiah the son of </a:t>
            </a:r>
            <a:r>
              <a:rPr lang="en-US" sz="2000" b="1" i="1" dirty="0" err="1">
                <a:solidFill>
                  <a:srgbClr val="002060"/>
                </a:solidFill>
                <a:latin typeface="Arial" panose="020B0604020202020204" pitchFamily="34" charset="0"/>
                <a:cs typeface="Arial" panose="020B0604020202020204" pitchFamily="34" charset="0"/>
              </a:rPr>
              <a:t>Amoz</a:t>
            </a:r>
            <a:r>
              <a:rPr lang="en-US" sz="2000" b="1" i="1" dirty="0">
                <a:solidFill>
                  <a:srgbClr val="002060"/>
                </a:solidFill>
                <a:latin typeface="Arial" panose="020B0604020202020204" pitchFamily="34" charset="0"/>
                <a:cs typeface="Arial" panose="020B0604020202020204" pitchFamily="34" charset="0"/>
              </a:rPr>
              <a:t>, which he saw concerning Judah and Jerusalem in the days of </a:t>
            </a:r>
            <a:r>
              <a:rPr lang="en-US" sz="2000" b="1" i="1" dirty="0" err="1">
                <a:solidFill>
                  <a:srgbClr val="002060"/>
                </a:solidFill>
                <a:latin typeface="Arial" panose="020B0604020202020204" pitchFamily="34" charset="0"/>
                <a:cs typeface="Arial" panose="020B0604020202020204" pitchFamily="34" charset="0"/>
              </a:rPr>
              <a:t>Uzziah</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Jotham</a:t>
            </a:r>
            <a:r>
              <a:rPr lang="en-US" sz="2000" b="1" i="1" dirty="0">
                <a:solidFill>
                  <a:srgbClr val="002060"/>
                </a:solidFill>
                <a:latin typeface="Arial" panose="020B0604020202020204" pitchFamily="34" charset="0"/>
                <a:cs typeface="Arial" panose="020B0604020202020204" pitchFamily="34" charset="0"/>
              </a:rPr>
              <a:t>, Ahaz, and Hezekiah, kings of Judah.</a:t>
            </a:r>
          </a:p>
        </p:txBody>
      </p:sp>
      <p:sp>
        <p:nvSpPr>
          <p:cNvPr id="3" name="TextBox 2"/>
          <p:cNvSpPr txBox="1"/>
          <p:nvPr/>
        </p:nvSpPr>
        <p:spPr>
          <a:xfrm>
            <a:off x="228600" y="1524000"/>
            <a:ext cx="4929555" cy="430887"/>
          </a:xfrm>
          <a:prstGeom prst="rect">
            <a:avLst/>
          </a:prstGeom>
          <a:noFill/>
        </p:spPr>
        <p:txBody>
          <a:bodyPr wrap="none" rtlCol="0">
            <a:spAutoFit/>
          </a:bodyPr>
          <a:lstStyle/>
          <a:p>
            <a:r>
              <a:rPr lang="en-US" sz="2200" b="1" dirty="0">
                <a:solidFill>
                  <a:schemeClr val="accent3">
                    <a:lumMod val="75000"/>
                  </a:schemeClr>
                </a:solidFill>
                <a:latin typeface="Arial" panose="020B0604020202020204" pitchFamily="34" charset="0"/>
                <a:cs typeface="Arial" panose="020B0604020202020204" pitchFamily="34" charset="0"/>
              </a:rPr>
              <a:t>Against Judah </a:t>
            </a:r>
            <a:r>
              <a:rPr lang="en-US" sz="2000" b="1" dirty="0">
                <a:latin typeface="Arial" panose="020B0604020202020204" pitchFamily="34" charset="0"/>
                <a:cs typeface="Arial" panose="020B0604020202020204" pitchFamily="34" charset="0"/>
              </a:rPr>
              <a:t>-- Chapters 1 thru 12:  </a:t>
            </a:r>
          </a:p>
        </p:txBody>
      </p:sp>
      <p:sp>
        <p:nvSpPr>
          <p:cNvPr id="5" name="TextBox 4"/>
          <p:cNvSpPr txBox="1"/>
          <p:nvPr/>
        </p:nvSpPr>
        <p:spPr>
          <a:xfrm>
            <a:off x="228600" y="2095238"/>
            <a:ext cx="8381998"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Isaiah wrote “concerning Judah and Jerusalem.”</a:t>
            </a:r>
          </a:p>
        </p:txBody>
      </p:sp>
      <p:sp>
        <p:nvSpPr>
          <p:cNvPr id="8" name="TextBox 7"/>
          <p:cNvSpPr txBox="1"/>
          <p:nvPr/>
        </p:nvSpPr>
        <p:spPr>
          <a:xfrm>
            <a:off x="704848" y="3847467"/>
            <a:ext cx="7239000"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1:2   </a:t>
            </a:r>
            <a:r>
              <a:rPr lang="en-US" sz="2000" b="1" i="1" dirty="0">
                <a:solidFill>
                  <a:srgbClr val="002060"/>
                </a:solidFill>
                <a:latin typeface="Arial" panose="020B0604020202020204" pitchFamily="34" charset="0"/>
                <a:cs typeface="Arial" panose="020B0604020202020204" pitchFamily="34" charset="0"/>
              </a:rPr>
              <a:t>Hear, O heavens, and give ear, O Earth!  For the LORD has spoken: "I have nourished and brought up children, and they have rebelled against Me.”</a:t>
            </a:r>
          </a:p>
        </p:txBody>
      </p:sp>
      <p:sp>
        <p:nvSpPr>
          <p:cNvPr id="9" name="TextBox 8"/>
          <p:cNvSpPr txBox="1"/>
          <p:nvPr/>
        </p:nvSpPr>
        <p:spPr>
          <a:xfrm>
            <a:off x="685800" y="5292372"/>
            <a:ext cx="8250936"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1:19-20    “</a:t>
            </a:r>
            <a:r>
              <a:rPr lang="en-US" sz="2000" b="1" i="1" dirty="0">
                <a:solidFill>
                  <a:srgbClr val="002060"/>
                </a:solidFill>
                <a:latin typeface="Arial" panose="020B0604020202020204" pitchFamily="34" charset="0"/>
                <a:cs typeface="Arial" panose="020B0604020202020204" pitchFamily="34" charset="0"/>
              </a:rPr>
              <a:t>If you are willing and obedient, You shall eat the good of the land;  But if you refuse and rebel, You shall be devoured by the sword"; for the mouth of the LORD has spoken.”</a:t>
            </a:r>
          </a:p>
        </p:txBody>
      </p:sp>
      <p:sp>
        <p:nvSpPr>
          <p:cNvPr id="11" name="TextBox 10"/>
          <p:cNvSpPr txBox="1"/>
          <p:nvPr/>
        </p:nvSpPr>
        <p:spPr>
          <a:xfrm>
            <a:off x="198120" y="4954044"/>
            <a:ext cx="4503284"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God’s continuing theme message:  </a:t>
            </a:r>
          </a:p>
        </p:txBody>
      </p:sp>
      <p:sp>
        <p:nvSpPr>
          <p:cNvPr id="12" name="TextBox 11"/>
          <p:cNvSpPr txBox="1"/>
          <p:nvPr/>
        </p:nvSpPr>
        <p:spPr>
          <a:xfrm>
            <a:off x="204217" y="3480566"/>
            <a:ext cx="8732520"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And he didn’t waste any time stating the reason for his preaching.   </a:t>
            </a:r>
          </a:p>
          <a:p>
            <a:r>
              <a:rPr lang="en-US" sz="20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5668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The Judgment of God</a:t>
            </a:r>
            <a:endParaRPr lang="en-US" dirty="0"/>
          </a:p>
        </p:txBody>
      </p:sp>
      <p:sp>
        <p:nvSpPr>
          <p:cNvPr id="4" name="TextBox 3"/>
          <p:cNvSpPr txBox="1"/>
          <p:nvPr/>
        </p:nvSpPr>
        <p:spPr>
          <a:xfrm>
            <a:off x="641322" y="2191306"/>
            <a:ext cx="8077199"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2:6   </a:t>
            </a:r>
            <a:r>
              <a:rPr lang="en-US" sz="2000" b="1" i="1" dirty="0">
                <a:solidFill>
                  <a:srgbClr val="002060"/>
                </a:solidFill>
                <a:latin typeface="Arial" panose="020B0604020202020204" pitchFamily="34" charset="0"/>
                <a:cs typeface="Arial" panose="020B0604020202020204" pitchFamily="34" charset="0"/>
              </a:rPr>
              <a:t>For You have forsaken Your people, the house of Jacob, because they are filled with eastern ways.</a:t>
            </a:r>
          </a:p>
        </p:txBody>
      </p:sp>
      <p:sp>
        <p:nvSpPr>
          <p:cNvPr id="3" name="TextBox 2"/>
          <p:cNvSpPr txBox="1"/>
          <p:nvPr/>
        </p:nvSpPr>
        <p:spPr>
          <a:xfrm>
            <a:off x="228600" y="1463040"/>
            <a:ext cx="4929555" cy="430887"/>
          </a:xfrm>
          <a:prstGeom prst="rect">
            <a:avLst/>
          </a:prstGeom>
          <a:noFill/>
        </p:spPr>
        <p:txBody>
          <a:bodyPr wrap="none" rtlCol="0">
            <a:spAutoFit/>
          </a:bodyPr>
          <a:lstStyle/>
          <a:p>
            <a:r>
              <a:rPr lang="en-US" sz="2200" b="1" dirty="0">
                <a:solidFill>
                  <a:schemeClr val="accent3">
                    <a:lumMod val="75000"/>
                  </a:schemeClr>
                </a:solidFill>
                <a:latin typeface="Arial" panose="020B0604020202020204" pitchFamily="34" charset="0"/>
                <a:cs typeface="Arial" panose="020B0604020202020204" pitchFamily="34" charset="0"/>
              </a:rPr>
              <a:t>Against Judah </a:t>
            </a:r>
            <a:r>
              <a:rPr lang="en-US" sz="2000" b="1" dirty="0">
                <a:latin typeface="Arial" panose="020B0604020202020204" pitchFamily="34" charset="0"/>
                <a:cs typeface="Arial" panose="020B0604020202020204" pitchFamily="34" charset="0"/>
              </a:rPr>
              <a:t>-- Chapters 1 thru 12:  </a:t>
            </a:r>
          </a:p>
        </p:txBody>
      </p:sp>
      <p:sp>
        <p:nvSpPr>
          <p:cNvPr id="5" name="TextBox 4"/>
          <p:cNvSpPr txBox="1"/>
          <p:nvPr/>
        </p:nvSpPr>
        <p:spPr>
          <a:xfrm>
            <a:off x="260604" y="1887974"/>
            <a:ext cx="8381998"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Isaiah’s message was one of reproach for a disobedient  people.   </a:t>
            </a:r>
          </a:p>
        </p:txBody>
      </p:sp>
      <p:sp>
        <p:nvSpPr>
          <p:cNvPr id="8" name="TextBox 7"/>
          <p:cNvSpPr txBox="1"/>
          <p:nvPr/>
        </p:nvSpPr>
        <p:spPr>
          <a:xfrm>
            <a:off x="668272" y="2863089"/>
            <a:ext cx="7719824"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2:8   </a:t>
            </a:r>
            <a:r>
              <a:rPr lang="en-US" sz="2000" b="1" i="1" dirty="0">
                <a:solidFill>
                  <a:srgbClr val="002060"/>
                </a:solidFill>
                <a:latin typeface="Arial" panose="020B0604020202020204" pitchFamily="34" charset="0"/>
                <a:cs typeface="Arial" panose="020B0604020202020204" pitchFamily="34" charset="0"/>
              </a:rPr>
              <a:t>Their land is also full of idols; They worship the work of their own hands, that which their own fingers have made.</a:t>
            </a:r>
          </a:p>
        </p:txBody>
      </p:sp>
      <p:sp>
        <p:nvSpPr>
          <p:cNvPr id="9" name="TextBox 8"/>
          <p:cNvSpPr txBox="1"/>
          <p:nvPr/>
        </p:nvSpPr>
        <p:spPr>
          <a:xfrm>
            <a:off x="673608" y="4489704"/>
            <a:ext cx="8250936"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5:11    </a:t>
            </a:r>
            <a:r>
              <a:rPr lang="en-US" sz="2000" b="1" i="1" dirty="0">
                <a:solidFill>
                  <a:srgbClr val="002060"/>
                </a:solidFill>
                <a:latin typeface="Arial" panose="020B0604020202020204" pitchFamily="34" charset="0"/>
                <a:cs typeface="Arial" panose="020B0604020202020204" pitchFamily="34" charset="0"/>
              </a:rPr>
              <a:t>Woe to those who rise early in the morning, That they may follow intoxicating drink; who continue until night, till wine inflames them!</a:t>
            </a:r>
          </a:p>
        </p:txBody>
      </p:sp>
      <p:sp>
        <p:nvSpPr>
          <p:cNvPr id="10" name="TextBox 9"/>
          <p:cNvSpPr txBox="1"/>
          <p:nvPr/>
        </p:nvSpPr>
        <p:spPr>
          <a:xfrm>
            <a:off x="662176" y="3527553"/>
            <a:ext cx="7911846"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3:8   </a:t>
            </a:r>
            <a:r>
              <a:rPr lang="en-US" sz="2000" b="1" i="1" dirty="0">
                <a:solidFill>
                  <a:srgbClr val="002060"/>
                </a:solidFill>
                <a:latin typeface="Arial" panose="020B0604020202020204" pitchFamily="34" charset="0"/>
                <a:cs typeface="Arial" panose="020B0604020202020204" pitchFamily="34" charset="0"/>
              </a:rPr>
              <a:t>For Jerusalem stumbled, and Judah is fallen, because their tongue and their doings are against the LORD, to provoke the eyes of His glory.</a:t>
            </a:r>
          </a:p>
        </p:txBody>
      </p:sp>
      <p:sp>
        <p:nvSpPr>
          <p:cNvPr id="12" name="TextBox 11"/>
          <p:cNvSpPr txBox="1"/>
          <p:nvPr/>
        </p:nvSpPr>
        <p:spPr>
          <a:xfrm>
            <a:off x="662176" y="5417313"/>
            <a:ext cx="7719824"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5:20   </a:t>
            </a:r>
            <a:r>
              <a:rPr lang="en-US" sz="2000" b="1" i="1" dirty="0">
                <a:solidFill>
                  <a:srgbClr val="002060"/>
                </a:solidFill>
                <a:latin typeface="Arial" panose="020B0604020202020204" pitchFamily="34" charset="0"/>
                <a:cs typeface="Arial" panose="020B0604020202020204" pitchFamily="34" charset="0"/>
              </a:rPr>
              <a:t>Woe to those who call evil good, and good evil; Who put darkness for light, and light for darkness.</a:t>
            </a:r>
          </a:p>
        </p:txBody>
      </p:sp>
      <p:sp>
        <p:nvSpPr>
          <p:cNvPr id="13" name="TextBox 12"/>
          <p:cNvSpPr txBox="1"/>
          <p:nvPr/>
        </p:nvSpPr>
        <p:spPr>
          <a:xfrm>
            <a:off x="680464" y="6069585"/>
            <a:ext cx="7719824"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5:24b   </a:t>
            </a:r>
            <a:r>
              <a:rPr lang="en-US" sz="2000" b="1" i="1" dirty="0">
                <a:solidFill>
                  <a:srgbClr val="002060"/>
                </a:solidFill>
                <a:latin typeface="Arial" panose="020B0604020202020204" pitchFamily="34" charset="0"/>
                <a:cs typeface="Arial" panose="020B0604020202020204" pitchFamily="34" charset="0"/>
              </a:rPr>
              <a:t>. . . Because they have rejected the law of the LORD of hosts, and despised the word of the Holy One of Israel.</a:t>
            </a:r>
          </a:p>
        </p:txBody>
      </p:sp>
    </p:spTree>
    <p:extLst>
      <p:ext uri="{BB962C8B-B14F-4D97-AF65-F5344CB8AC3E}">
        <p14:creationId xmlns:p14="http://schemas.microsoft.com/office/powerpoint/2010/main" val="3633070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The Judgment of God</a:t>
            </a:r>
            <a:endParaRPr lang="en-US" dirty="0"/>
          </a:p>
        </p:txBody>
      </p:sp>
      <p:sp>
        <p:nvSpPr>
          <p:cNvPr id="3" name="TextBox 2"/>
          <p:cNvSpPr txBox="1"/>
          <p:nvPr/>
        </p:nvSpPr>
        <p:spPr>
          <a:xfrm>
            <a:off x="228600" y="1524000"/>
            <a:ext cx="5275803" cy="430887"/>
          </a:xfrm>
          <a:prstGeom prst="rect">
            <a:avLst/>
          </a:prstGeom>
          <a:noFill/>
        </p:spPr>
        <p:txBody>
          <a:bodyPr wrap="none" rtlCol="0">
            <a:spAutoFit/>
          </a:bodyPr>
          <a:lstStyle/>
          <a:p>
            <a:r>
              <a:rPr lang="en-US" sz="2200" b="1" dirty="0">
                <a:solidFill>
                  <a:schemeClr val="accent3">
                    <a:lumMod val="75000"/>
                  </a:schemeClr>
                </a:solidFill>
                <a:latin typeface="Arial" panose="020B0604020202020204" pitchFamily="34" charset="0"/>
                <a:cs typeface="Arial" panose="020B0604020202020204" pitchFamily="34" charset="0"/>
              </a:rPr>
              <a:t>Against Nations </a:t>
            </a:r>
            <a:r>
              <a:rPr lang="en-US" sz="2000" b="1" dirty="0">
                <a:latin typeface="Arial" panose="020B0604020202020204" pitchFamily="34" charset="0"/>
                <a:cs typeface="Arial" panose="020B0604020202020204" pitchFamily="34" charset="0"/>
              </a:rPr>
              <a:t>-- Chapters 13 thru 23:  </a:t>
            </a:r>
          </a:p>
        </p:txBody>
      </p:sp>
      <p:sp>
        <p:nvSpPr>
          <p:cNvPr id="5" name="TextBox 4"/>
          <p:cNvSpPr txBox="1"/>
          <p:nvPr/>
        </p:nvSpPr>
        <p:spPr>
          <a:xfrm>
            <a:off x="228599" y="2119622"/>
            <a:ext cx="8489921"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These chapters spell out the idolatry and sinfulness of surrounding nations, and what God will do in punishment.   </a:t>
            </a:r>
          </a:p>
        </p:txBody>
      </p:sp>
      <p:sp>
        <p:nvSpPr>
          <p:cNvPr id="11" name="TextBox 10"/>
          <p:cNvSpPr txBox="1"/>
          <p:nvPr/>
        </p:nvSpPr>
        <p:spPr>
          <a:xfrm>
            <a:off x="600456" y="2895600"/>
            <a:ext cx="8226552" cy="224676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Chap: </a:t>
            </a:r>
          </a:p>
          <a:p>
            <a:pPr marL="457200" indent="-457200">
              <a:buAutoNum type="arabicPlain" startAt="10"/>
            </a:pPr>
            <a:r>
              <a:rPr lang="en-US" sz="2000" b="1" dirty="0">
                <a:latin typeface="Arial" panose="020B0604020202020204" pitchFamily="34" charset="0"/>
                <a:cs typeface="Arial" panose="020B0604020202020204" pitchFamily="34" charset="0"/>
              </a:rPr>
              <a:t>Assyria		    13    	   Babylon</a:t>
            </a:r>
          </a:p>
          <a:p>
            <a:pPr marL="457200" indent="-457200">
              <a:buAutoNum type="arabicPlain" startAt="14"/>
            </a:pPr>
            <a:r>
              <a:rPr lang="en-US" sz="2000" b="1" dirty="0">
                <a:latin typeface="Arial" panose="020B0604020202020204" pitchFamily="34" charset="0"/>
                <a:cs typeface="Arial" panose="020B0604020202020204" pitchFamily="34" charset="0"/>
              </a:rPr>
              <a:t>Philistia		    15-16   Moab</a:t>
            </a:r>
          </a:p>
          <a:p>
            <a:pPr marL="457200" indent="-457200">
              <a:buAutoNum type="arabicPlain" startAt="17"/>
            </a:pPr>
            <a:r>
              <a:rPr lang="en-US" sz="2000" b="1" dirty="0">
                <a:latin typeface="Arial" panose="020B0604020202020204" pitchFamily="34" charset="0"/>
                <a:cs typeface="Arial" panose="020B0604020202020204" pitchFamily="34" charset="0"/>
              </a:rPr>
              <a:t>Damascus (Syria)	    18    	   Ethiopia (Cush) </a:t>
            </a:r>
          </a:p>
          <a:p>
            <a:pPr marL="457200" indent="-457200">
              <a:buAutoNum type="arabicPlain" startAt="19"/>
            </a:pPr>
            <a:r>
              <a:rPr lang="en-US" sz="2000" b="1" dirty="0">
                <a:latin typeface="Arial" panose="020B0604020202020204" pitchFamily="34" charset="0"/>
                <a:cs typeface="Arial" panose="020B0604020202020204" pitchFamily="34" charset="0"/>
              </a:rPr>
              <a:t>Egypt		    21  	   Wilderness of the Sea (Edom)</a:t>
            </a:r>
          </a:p>
          <a:p>
            <a:pPr marL="457200" indent="-457200">
              <a:buAutoNum type="arabicPlain" startAt="21"/>
            </a:pPr>
            <a:r>
              <a:rPr lang="en-US" sz="2000" b="1" dirty="0">
                <a:latin typeface="Arial" panose="020B0604020202020204" pitchFamily="34" charset="0"/>
                <a:cs typeface="Arial" panose="020B0604020202020204" pitchFamily="34" charset="0"/>
              </a:rPr>
              <a:t>Arabia	                 22	   Valley of Vision (Jerusalem)</a:t>
            </a:r>
          </a:p>
          <a:p>
            <a:r>
              <a:rPr lang="en-US" sz="2000" b="1" dirty="0">
                <a:latin typeface="Arial" panose="020B0604020202020204" pitchFamily="34" charset="0"/>
                <a:cs typeface="Arial" panose="020B0604020202020204" pitchFamily="34" charset="0"/>
              </a:rPr>
              <a:t>23   </a:t>
            </a:r>
            <a:r>
              <a:rPr lang="en-US" sz="2000" b="1" dirty="0" err="1">
                <a:latin typeface="Arial" panose="020B0604020202020204" pitchFamily="34" charset="0"/>
                <a:cs typeface="Arial" panose="020B0604020202020204" pitchFamily="34" charset="0"/>
              </a:rPr>
              <a:t>Tyre</a:t>
            </a:r>
            <a:endParaRPr lang="en-US" sz="2000" b="1" dirty="0">
              <a:latin typeface="Arial" panose="020B0604020202020204" pitchFamily="34" charset="0"/>
              <a:cs typeface="Arial" panose="020B0604020202020204" pitchFamily="34" charset="0"/>
            </a:endParaRPr>
          </a:p>
        </p:txBody>
      </p:sp>
      <p:sp>
        <p:nvSpPr>
          <p:cNvPr id="10" name="TextBox 9"/>
          <p:cNvSpPr txBox="1"/>
          <p:nvPr/>
        </p:nvSpPr>
        <p:spPr>
          <a:xfrm>
            <a:off x="1417318" y="5455920"/>
            <a:ext cx="5727193"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All of these will face the Day of the LORD.</a:t>
            </a:r>
          </a:p>
        </p:txBody>
      </p:sp>
    </p:spTree>
    <p:extLst>
      <p:ext uri="{BB962C8B-B14F-4D97-AF65-F5344CB8AC3E}">
        <p14:creationId xmlns:p14="http://schemas.microsoft.com/office/powerpoint/2010/main" val="11476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The Judgment of God</a:t>
            </a:r>
            <a:endParaRPr lang="en-US" dirty="0"/>
          </a:p>
        </p:txBody>
      </p:sp>
      <p:sp>
        <p:nvSpPr>
          <p:cNvPr id="4" name="TextBox 3"/>
          <p:cNvSpPr txBox="1"/>
          <p:nvPr/>
        </p:nvSpPr>
        <p:spPr>
          <a:xfrm>
            <a:off x="641322" y="2593642"/>
            <a:ext cx="8077199"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24:21  </a:t>
            </a:r>
            <a:r>
              <a:rPr lang="en-US" sz="2000" b="1" i="1" dirty="0">
                <a:solidFill>
                  <a:srgbClr val="002060"/>
                </a:solidFill>
                <a:latin typeface="Arial" panose="020B0604020202020204" pitchFamily="34" charset="0"/>
                <a:cs typeface="Arial" panose="020B0604020202020204" pitchFamily="34" charset="0"/>
              </a:rPr>
              <a:t>It shall come to pass in that day That the LORD will punish on high the host of exalted ones, and on the Earth the kings of the Earth.</a:t>
            </a:r>
          </a:p>
        </p:txBody>
      </p:sp>
      <p:sp>
        <p:nvSpPr>
          <p:cNvPr id="3" name="TextBox 2"/>
          <p:cNvSpPr txBox="1"/>
          <p:nvPr/>
        </p:nvSpPr>
        <p:spPr>
          <a:xfrm>
            <a:off x="228600" y="1597152"/>
            <a:ext cx="5950668" cy="430887"/>
          </a:xfrm>
          <a:prstGeom prst="rect">
            <a:avLst/>
          </a:prstGeom>
          <a:noFill/>
        </p:spPr>
        <p:txBody>
          <a:bodyPr wrap="none" rtlCol="0">
            <a:spAutoFit/>
          </a:bodyPr>
          <a:lstStyle/>
          <a:p>
            <a:r>
              <a:rPr lang="en-US" sz="2200" b="1" dirty="0">
                <a:solidFill>
                  <a:schemeClr val="accent3">
                    <a:lumMod val="75000"/>
                  </a:schemeClr>
                </a:solidFill>
                <a:latin typeface="Arial" panose="020B0604020202020204" pitchFamily="34" charset="0"/>
                <a:cs typeface="Arial" panose="020B0604020202020204" pitchFamily="34" charset="0"/>
              </a:rPr>
              <a:t>The Day of the LORD </a:t>
            </a:r>
            <a:r>
              <a:rPr lang="en-US" sz="2000" b="1" dirty="0">
                <a:latin typeface="Arial" panose="020B0604020202020204" pitchFamily="34" charset="0"/>
                <a:cs typeface="Arial" panose="020B0604020202020204" pitchFamily="34" charset="0"/>
              </a:rPr>
              <a:t>-- Chapters 24 thru 27:  </a:t>
            </a:r>
          </a:p>
        </p:txBody>
      </p:sp>
      <p:sp>
        <p:nvSpPr>
          <p:cNvPr id="5" name="TextBox 4"/>
          <p:cNvSpPr txBox="1"/>
          <p:nvPr/>
        </p:nvSpPr>
        <p:spPr>
          <a:xfrm>
            <a:off x="228600" y="2119622"/>
            <a:ext cx="8381998"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God will punish the unrighteous.   </a:t>
            </a:r>
          </a:p>
        </p:txBody>
      </p:sp>
      <p:sp>
        <p:nvSpPr>
          <p:cNvPr id="12" name="TextBox 11"/>
          <p:cNvSpPr txBox="1"/>
          <p:nvPr/>
        </p:nvSpPr>
        <p:spPr>
          <a:xfrm>
            <a:off x="635226" y="3660442"/>
            <a:ext cx="8077199"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26:5  </a:t>
            </a:r>
            <a:r>
              <a:rPr lang="en-US" sz="2000" b="1" i="1" dirty="0">
                <a:solidFill>
                  <a:srgbClr val="002060"/>
                </a:solidFill>
                <a:latin typeface="Arial" panose="020B0604020202020204" pitchFamily="34" charset="0"/>
                <a:cs typeface="Arial" panose="020B0604020202020204" pitchFamily="34" charset="0"/>
              </a:rPr>
              <a:t>For He brings down those who dwell on high, The lofty city; He lays it low, He lays it low to the ground, He brings it down to the dust.</a:t>
            </a:r>
          </a:p>
        </p:txBody>
      </p:sp>
      <p:sp>
        <p:nvSpPr>
          <p:cNvPr id="6" name="TextBox 5"/>
          <p:cNvSpPr txBox="1"/>
          <p:nvPr/>
        </p:nvSpPr>
        <p:spPr>
          <a:xfrm>
            <a:off x="670560" y="4669536"/>
            <a:ext cx="7638204"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26:21  </a:t>
            </a:r>
            <a:r>
              <a:rPr lang="en-US" sz="2000" b="1" i="1" dirty="0">
                <a:solidFill>
                  <a:srgbClr val="002060"/>
                </a:solidFill>
                <a:latin typeface="Arial" panose="020B0604020202020204" pitchFamily="34" charset="0"/>
                <a:cs typeface="Arial" panose="020B0604020202020204" pitchFamily="34" charset="0"/>
              </a:rPr>
              <a:t>For behold, the LORD comes out of His place to punish the inhabitants of the Earth for their iniquity;</a:t>
            </a:r>
          </a:p>
        </p:txBody>
      </p:sp>
    </p:spTree>
    <p:extLst>
      <p:ext uri="{BB962C8B-B14F-4D97-AF65-F5344CB8AC3E}">
        <p14:creationId xmlns:p14="http://schemas.microsoft.com/office/powerpoint/2010/main" val="4014323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The Judgment of God</a:t>
            </a:r>
            <a:endParaRPr lang="en-US" dirty="0"/>
          </a:p>
        </p:txBody>
      </p:sp>
      <p:sp>
        <p:nvSpPr>
          <p:cNvPr id="3" name="TextBox 2"/>
          <p:cNvSpPr txBox="1"/>
          <p:nvPr/>
        </p:nvSpPr>
        <p:spPr>
          <a:xfrm>
            <a:off x="228600" y="1597152"/>
            <a:ext cx="5950668" cy="430887"/>
          </a:xfrm>
          <a:prstGeom prst="rect">
            <a:avLst/>
          </a:prstGeom>
          <a:noFill/>
        </p:spPr>
        <p:txBody>
          <a:bodyPr wrap="none" rtlCol="0">
            <a:spAutoFit/>
          </a:bodyPr>
          <a:lstStyle/>
          <a:p>
            <a:r>
              <a:rPr lang="en-US" sz="2200" b="1" dirty="0">
                <a:solidFill>
                  <a:schemeClr val="accent3">
                    <a:lumMod val="75000"/>
                  </a:schemeClr>
                </a:solidFill>
                <a:latin typeface="Arial" panose="020B0604020202020204" pitchFamily="34" charset="0"/>
                <a:cs typeface="Arial" panose="020B0604020202020204" pitchFamily="34" charset="0"/>
              </a:rPr>
              <a:t>The Day of the LORD </a:t>
            </a:r>
            <a:r>
              <a:rPr lang="en-US" sz="2000" b="1" dirty="0">
                <a:latin typeface="Arial" panose="020B0604020202020204" pitchFamily="34" charset="0"/>
                <a:cs typeface="Arial" panose="020B0604020202020204" pitchFamily="34" charset="0"/>
              </a:rPr>
              <a:t>-- Chapters 24 thru 27:  </a:t>
            </a:r>
          </a:p>
        </p:txBody>
      </p:sp>
      <p:sp>
        <p:nvSpPr>
          <p:cNvPr id="8" name="TextBox 7"/>
          <p:cNvSpPr txBox="1"/>
          <p:nvPr/>
        </p:nvSpPr>
        <p:spPr>
          <a:xfrm>
            <a:off x="680464" y="2505742"/>
            <a:ext cx="8170928" cy="193899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25:8-9   </a:t>
            </a:r>
            <a:r>
              <a:rPr lang="en-US" sz="2000" b="1" i="1" dirty="0">
                <a:solidFill>
                  <a:srgbClr val="002060"/>
                </a:solidFill>
                <a:latin typeface="Arial" panose="020B0604020202020204" pitchFamily="34" charset="0"/>
                <a:cs typeface="Arial" panose="020B0604020202020204" pitchFamily="34" charset="0"/>
              </a:rPr>
              <a:t>He will swallow up death forever, And the Lord GOD will wipe away tears from all faces;  The rebuke of His people He will take away from all the Earth; for the LORD has spoken.  And it will be said in that day: "Behold, this is our God;  We have waited for Him, and He will save us. This is the LORD;  We have waited for Him;  We will be glad and rejoice in His salvation."</a:t>
            </a:r>
          </a:p>
        </p:txBody>
      </p:sp>
      <p:sp>
        <p:nvSpPr>
          <p:cNvPr id="9" name="TextBox 8"/>
          <p:cNvSpPr txBox="1"/>
          <p:nvPr/>
        </p:nvSpPr>
        <p:spPr>
          <a:xfrm>
            <a:off x="685800" y="4440936"/>
            <a:ext cx="8250936"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26:19    </a:t>
            </a:r>
            <a:r>
              <a:rPr lang="en-US" sz="2000" b="1" i="1" dirty="0">
                <a:solidFill>
                  <a:srgbClr val="002060"/>
                </a:solidFill>
                <a:latin typeface="Arial" panose="020B0604020202020204" pitchFamily="34" charset="0"/>
                <a:cs typeface="Arial" panose="020B0604020202020204" pitchFamily="34" charset="0"/>
              </a:rPr>
              <a:t>Your dead shall live; Together with my dead body they shall arise.  Awake and sing, you who dwell in dust;”</a:t>
            </a:r>
          </a:p>
        </p:txBody>
      </p:sp>
      <p:sp>
        <p:nvSpPr>
          <p:cNvPr id="11" name="TextBox 10"/>
          <p:cNvSpPr txBox="1"/>
          <p:nvPr/>
        </p:nvSpPr>
        <p:spPr>
          <a:xfrm>
            <a:off x="198120" y="2103120"/>
            <a:ext cx="3764172"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God will reward the faithful.  </a:t>
            </a:r>
          </a:p>
        </p:txBody>
      </p:sp>
      <p:sp>
        <p:nvSpPr>
          <p:cNvPr id="10" name="TextBox 9"/>
          <p:cNvSpPr txBox="1"/>
          <p:nvPr/>
        </p:nvSpPr>
        <p:spPr>
          <a:xfrm>
            <a:off x="691896" y="5166360"/>
            <a:ext cx="8250936"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27:12    </a:t>
            </a:r>
            <a:r>
              <a:rPr lang="en-US" sz="2000" b="1" i="1" dirty="0">
                <a:solidFill>
                  <a:srgbClr val="002060"/>
                </a:solidFill>
                <a:latin typeface="Arial" panose="020B0604020202020204" pitchFamily="34" charset="0"/>
                <a:cs typeface="Arial" panose="020B0604020202020204" pitchFamily="34" charset="0"/>
              </a:rPr>
              <a:t>And it shall come to pass in that day That the LORD will thresh, from the channel of the River to the Brook of Egypt; And you will be gathered one by one, O you children of Israel.”</a:t>
            </a:r>
          </a:p>
        </p:txBody>
      </p:sp>
    </p:spTree>
    <p:extLst>
      <p:ext uri="{BB962C8B-B14F-4D97-AF65-F5344CB8AC3E}">
        <p14:creationId xmlns:p14="http://schemas.microsoft.com/office/powerpoint/2010/main" val="4280372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Isaiah</a:t>
            </a:r>
          </a:p>
        </p:txBody>
      </p:sp>
      <p:sp>
        <p:nvSpPr>
          <p:cNvPr id="3" name="Content Placeholder 2"/>
          <p:cNvSpPr>
            <a:spLocks noGrp="1"/>
          </p:cNvSpPr>
          <p:nvPr>
            <p:ph idx="1"/>
          </p:nvPr>
        </p:nvSpPr>
        <p:spPr>
          <a:xfrm>
            <a:off x="762000" y="14478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Modified - From God's Masterwork - Swindoll</a:t>
            </a:r>
          </a:p>
        </p:txBody>
      </p:sp>
      <p:cxnSp>
        <p:nvCxnSpPr>
          <p:cNvPr id="5" name="Straight Connector 4"/>
          <p:cNvCxnSpPr/>
          <p:nvPr/>
        </p:nvCxnSpPr>
        <p:spPr>
          <a:xfrm rot="5400000">
            <a:off x="190500" y="2628900"/>
            <a:ext cx="24384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124700" y="2628900"/>
            <a:ext cx="25908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4038600"/>
            <a:ext cx="7010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8100" y="5219700"/>
            <a:ext cx="2514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46482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048500" y="5219700"/>
            <a:ext cx="2514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295400" y="6477000"/>
            <a:ext cx="70104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51816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5626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0" y="59436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1219200" y="4038600"/>
            <a:ext cx="2438400" cy="369332"/>
          </a:xfrm>
          <a:prstGeom prst="rect">
            <a:avLst/>
          </a:prstGeom>
          <a:noFill/>
        </p:spPr>
        <p:txBody>
          <a:bodyPr wrap="square" rtlCol="0">
            <a:spAutoFit/>
          </a:bodyPr>
          <a:lstStyle/>
          <a:p>
            <a:r>
              <a:rPr lang="en-US" b="1" dirty="0"/>
              <a:t>    </a:t>
            </a:r>
          </a:p>
        </p:txBody>
      </p:sp>
      <p:sp>
        <p:nvSpPr>
          <p:cNvPr id="85" name="TextBox 84"/>
          <p:cNvSpPr txBox="1"/>
          <p:nvPr/>
        </p:nvSpPr>
        <p:spPr>
          <a:xfrm>
            <a:off x="3429000" y="4648200"/>
            <a:ext cx="2286000" cy="381000"/>
          </a:xfrm>
          <a:prstGeom prst="rect">
            <a:avLst/>
          </a:prstGeom>
          <a:noFill/>
        </p:spPr>
        <p:txBody>
          <a:bodyPr wrap="square" rtlCol="0">
            <a:spAutoFit/>
          </a:bodyPr>
          <a:lstStyle/>
          <a:p>
            <a:pPr algn="ctr"/>
            <a:r>
              <a:rPr lang="en-US" b="1" dirty="0"/>
              <a:t> </a:t>
            </a:r>
          </a:p>
        </p:txBody>
      </p:sp>
      <p:sp>
        <p:nvSpPr>
          <p:cNvPr id="86" name="TextBox 85"/>
          <p:cNvSpPr txBox="1"/>
          <p:nvPr/>
        </p:nvSpPr>
        <p:spPr>
          <a:xfrm>
            <a:off x="3276600" y="5105400"/>
            <a:ext cx="2590800" cy="369332"/>
          </a:xfrm>
          <a:prstGeom prst="rect">
            <a:avLst/>
          </a:prstGeom>
          <a:noFill/>
        </p:spPr>
        <p:txBody>
          <a:bodyPr wrap="square" rtlCol="0">
            <a:spAutoFit/>
          </a:bodyPr>
          <a:lstStyle/>
          <a:p>
            <a:pPr algn="ctr"/>
            <a:r>
              <a:rPr lang="en-US" b="1" dirty="0"/>
              <a:t>  </a:t>
            </a:r>
          </a:p>
        </p:txBody>
      </p:sp>
      <p:sp>
        <p:nvSpPr>
          <p:cNvPr id="95" name="TextBox 94"/>
          <p:cNvSpPr txBox="1"/>
          <p:nvPr/>
        </p:nvSpPr>
        <p:spPr>
          <a:xfrm>
            <a:off x="0" y="4495800"/>
            <a:ext cx="1066800" cy="307777"/>
          </a:xfrm>
          <a:prstGeom prst="rect">
            <a:avLst/>
          </a:prstGeom>
          <a:noFill/>
        </p:spPr>
        <p:txBody>
          <a:bodyPr wrap="square" rtlCol="0">
            <a:spAutoFit/>
          </a:bodyPr>
          <a:lstStyle/>
          <a:p>
            <a:r>
              <a:rPr lang="en-US" sz="1400" b="1" i="1" dirty="0"/>
              <a:t> </a:t>
            </a:r>
            <a:endParaRPr lang="en-US" sz="1600" b="1" i="1" dirty="0"/>
          </a:p>
        </p:txBody>
      </p:sp>
      <p:sp>
        <p:nvSpPr>
          <p:cNvPr id="96" name="TextBox 95"/>
          <p:cNvSpPr txBox="1"/>
          <p:nvPr/>
        </p:nvSpPr>
        <p:spPr>
          <a:xfrm>
            <a:off x="228600" y="4419600"/>
            <a:ext cx="1295400" cy="307777"/>
          </a:xfrm>
          <a:prstGeom prst="rect">
            <a:avLst/>
          </a:prstGeom>
          <a:noFill/>
        </p:spPr>
        <p:txBody>
          <a:bodyPr wrap="square" rtlCol="0">
            <a:spAutoFit/>
          </a:bodyPr>
          <a:lstStyle/>
          <a:p>
            <a:r>
              <a:rPr lang="en-US" sz="1400" b="1" i="1" dirty="0"/>
              <a:t> </a:t>
            </a:r>
            <a:endParaRPr lang="en-US" sz="1600" b="1" i="1" dirty="0"/>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100" name="TextBox 99"/>
          <p:cNvSpPr txBox="1"/>
          <p:nvPr/>
        </p:nvSpPr>
        <p:spPr>
          <a:xfrm>
            <a:off x="0" y="5410200"/>
            <a:ext cx="16002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cxnSp>
        <p:nvCxnSpPr>
          <p:cNvPr id="64" name="Straight Connector 63"/>
          <p:cNvCxnSpPr/>
          <p:nvPr/>
        </p:nvCxnSpPr>
        <p:spPr>
          <a:xfrm rot="5400000">
            <a:off x="4038600" y="2971800"/>
            <a:ext cx="1981200" cy="1524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0" y="4724400"/>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219200" y="3733800"/>
            <a:ext cx="2057400" cy="338554"/>
          </a:xfrm>
          <a:prstGeom prst="rect">
            <a:avLst/>
          </a:prstGeom>
          <a:noFill/>
        </p:spPr>
        <p:txBody>
          <a:bodyPr wrap="square" rtlCol="0">
            <a:spAutoFit/>
          </a:bodyPr>
          <a:lstStyle/>
          <a:p>
            <a:r>
              <a:rPr lang="en-US" sz="1600" dirty="0"/>
              <a:t>         Chapters 1-39</a:t>
            </a:r>
          </a:p>
        </p:txBody>
      </p:sp>
      <p:sp>
        <p:nvSpPr>
          <p:cNvPr id="118" name="TextBox 117"/>
          <p:cNvSpPr txBox="1"/>
          <p:nvPr/>
        </p:nvSpPr>
        <p:spPr>
          <a:xfrm>
            <a:off x="3048000" y="3733800"/>
            <a:ext cx="1905000" cy="338554"/>
          </a:xfrm>
          <a:prstGeom prst="rect">
            <a:avLst/>
          </a:prstGeom>
          <a:noFill/>
        </p:spPr>
        <p:txBody>
          <a:bodyPr wrap="square" rtlCol="0">
            <a:spAutoFit/>
          </a:bodyPr>
          <a:lstStyle/>
          <a:p>
            <a:r>
              <a:rPr lang="en-US" sz="1600" dirty="0"/>
              <a:t>         Chapters 40-48</a:t>
            </a:r>
          </a:p>
        </p:txBody>
      </p:sp>
      <p:sp>
        <p:nvSpPr>
          <p:cNvPr id="132" name="TextBox 131"/>
          <p:cNvSpPr txBox="1"/>
          <p:nvPr/>
        </p:nvSpPr>
        <p:spPr>
          <a:xfrm>
            <a:off x="1676400" y="4038600"/>
            <a:ext cx="2514600" cy="369332"/>
          </a:xfrm>
          <a:prstGeom prst="rect">
            <a:avLst/>
          </a:prstGeom>
          <a:noFill/>
        </p:spPr>
        <p:txBody>
          <a:bodyPr wrap="square" rtlCol="0">
            <a:spAutoFit/>
          </a:bodyPr>
          <a:lstStyle/>
          <a:p>
            <a:r>
              <a:rPr lang="en-US" dirty="0"/>
              <a:t>           </a:t>
            </a:r>
          </a:p>
        </p:txBody>
      </p:sp>
      <p:sp>
        <p:nvSpPr>
          <p:cNvPr id="145" name="TextBox 144"/>
          <p:cNvSpPr txBox="1"/>
          <p:nvPr/>
        </p:nvSpPr>
        <p:spPr>
          <a:xfrm>
            <a:off x="1600200" y="1524000"/>
            <a:ext cx="35052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898889" y="1998340"/>
            <a:ext cx="461665" cy="1436132"/>
          </a:xfrm>
          <a:prstGeom prst="rect">
            <a:avLst/>
          </a:prstGeom>
          <a:noFill/>
        </p:spPr>
        <p:txBody>
          <a:bodyPr vert="vert270" wrap="square" rtlCol="0">
            <a:spAutoFit/>
          </a:bodyPr>
          <a:lstStyle/>
          <a:p>
            <a:r>
              <a:rPr lang="en-US" dirty="0"/>
              <a:t> </a:t>
            </a:r>
          </a:p>
        </p:txBody>
      </p:sp>
      <p:sp>
        <p:nvSpPr>
          <p:cNvPr id="148" name="TextBox 147"/>
          <p:cNvSpPr txBox="1"/>
          <p:nvPr/>
        </p:nvSpPr>
        <p:spPr>
          <a:xfrm rot="283774">
            <a:off x="8369963" y="1450494"/>
            <a:ext cx="461665" cy="2050393"/>
          </a:xfrm>
          <a:prstGeom prst="rect">
            <a:avLst/>
          </a:prstGeom>
          <a:noFill/>
        </p:spPr>
        <p:txBody>
          <a:bodyPr vert="vert270" wrap="square" rtlCol="0">
            <a:spAutoFit/>
          </a:bodyPr>
          <a:lstStyle/>
          <a:p>
            <a:r>
              <a:rPr lang="en-US" dirty="0"/>
              <a:t> </a:t>
            </a:r>
          </a:p>
        </p:txBody>
      </p:sp>
      <p:sp>
        <p:nvSpPr>
          <p:cNvPr id="153" name="TextBox 152"/>
          <p:cNvSpPr txBox="1"/>
          <p:nvPr/>
        </p:nvSpPr>
        <p:spPr>
          <a:xfrm>
            <a:off x="5334000" y="2057400"/>
            <a:ext cx="1066800" cy="338554"/>
          </a:xfrm>
          <a:prstGeom prst="rect">
            <a:avLst/>
          </a:prstGeom>
          <a:noFill/>
        </p:spPr>
        <p:txBody>
          <a:bodyPr wrap="square" rtlCol="0">
            <a:spAutoFit/>
          </a:bodyPr>
          <a:lstStyle/>
          <a:p>
            <a:r>
              <a:rPr lang="en-US" sz="1600"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cxnSp>
        <p:nvCxnSpPr>
          <p:cNvPr id="43" name="Straight Connector 42"/>
          <p:cNvCxnSpPr/>
          <p:nvPr/>
        </p:nvCxnSpPr>
        <p:spPr>
          <a:xfrm rot="5400000">
            <a:off x="2400300" y="2933700"/>
            <a:ext cx="1905000" cy="152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600700" y="3009900"/>
            <a:ext cx="1905000" cy="1524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953000" y="3733800"/>
            <a:ext cx="1676400" cy="338554"/>
          </a:xfrm>
          <a:prstGeom prst="rect">
            <a:avLst/>
          </a:prstGeom>
          <a:noFill/>
        </p:spPr>
        <p:txBody>
          <a:bodyPr wrap="square" rtlCol="0">
            <a:spAutoFit/>
          </a:bodyPr>
          <a:lstStyle/>
          <a:p>
            <a:r>
              <a:rPr lang="en-US" sz="1600" dirty="0"/>
              <a:t>Chapters  49-53</a:t>
            </a:r>
          </a:p>
        </p:txBody>
      </p:sp>
      <p:sp>
        <p:nvSpPr>
          <p:cNvPr id="46" name="TextBox 45"/>
          <p:cNvSpPr txBox="1"/>
          <p:nvPr/>
        </p:nvSpPr>
        <p:spPr>
          <a:xfrm>
            <a:off x="6629400" y="3733800"/>
            <a:ext cx="1828800" cy="338554"/>
          </a:xfrm>
          <a:prstGeom prst="rect">
            <a:avLst/>
          </a:prstGeom>
          <a:noFill/>
        </p:spPr>
        <p:txBody>
          <a:bodyPr wrap="square" rtlCol="0">
            <a:spAutoFit/>
          </a:bodyPr>
          <a:lstStyle/>
          <a:p>
            <a:r>
              <a:rPr lang="en-US" sz="1600" dirty="0"/>
              <a:t>  Chapters 54-66</a:t>
            </a:r>
          </a:p>
        </p:txBody>
      </p:sp>
      <p:sp>
        <p:nvSpPr>
          <p:cNvPr id="47" name="TextBox 46"/>
          <p:cNvSpPr txBox="1"/>
          <p:nvPr/>
        </p:nvSpPr>
        <p:spPr>
          <a:xfrm>
            <a:off x="1371600" y="1524000"/>
            <a:ext cx="2450310" cy="523220"/>
          </a:xfrm>
          <a:prstGeom prst="rect">
            <a:avLst/>
          </a:prstGeom>
          <a:noFill/>
        </p:spPr>
        <p:txBody>
          <a:bodyPr wrap="square" rtlCol="0">
            <a:spAutoFit/>
          </a:bodyPr>
          <a:lstStyle/>
          <a:p>
            <a:r>
              <a:rPr lang="en-US" sz="1400" dirty="0">
                <a:latin typeface="Arial Black" pitchFamily="34" charset="0"/>
              </a:rPr>
              <a:t>    The Judgment</a:t>
            </a:r>
          </a:p>
          <a:p>
            <a:r>
              <a:rPr lang="en-US" sz="1400" dirty="0">
                <a:latin typeface="Arial Black" pitchFamily="34" charset="0"/>
              </a:rPr>
              <a:t>         of God</a:t>
            </a:r>
          </a:p>
        </p:txBody>
      </p:sp>
      <p:sp>
        <p:nvSpPr>
          <p:cNvPr id="48" name="TextBox 47"/>
          <p:cNvSpPr txBox="1"/>
          <p:nvPr/>
        </p:nvSpPr>
        <p:spPr>
          <a:xfrm>
            <a:off x="3352800" y="2032278"/>
            <a:ext cx="1905000" cy="584775"/>
          </a:xfrm>
          <a:prstGeom prst="rect">
            <a:avLst/>
          </a:prstGeom>
          <a:noFill/>
        </p:spPr>
        <p:txBody>
          <a:bodyPr wrap="square" rtlCol="0">
            <a:spAutoFit/>
          </a:bodyPr>
          <a:lstStyle/>
          <a:p>
            <a:r>
              <a:rPr lang="en-US" sz="1600" dirty="0">
                <a:latin typeface="Arial Black" pitchFamily="34" charset="0"/>
              </a:rPr>
              <a:t>  </a:t>
            </a:r>
            <a:r>
              <a:rPr lang="en-US" sz="1600" b="1" dirty="0"/>
              <a:t>The Supremacy</a:t>
            </a:r>
          </a:p>
          <a:p>
            <a:r>
              <a:rPr lang="en-US" sz="1600" b="1" dirty="0"/>
              <a:t>        of the Lord</a:t>
            </a:r>
          </a:p>
        </p:txBody>
      </p:sp>
      <p:sp>
        <p:nvSpPr>
          <p:cNvPr id="49" name="TextBox 48"/>
          <p:cNvSpPr txBox="1"/>
          <p:nvPr/>
        </p:nvSpPr>
        <p:spPr>
          <a:xfrm>
            <a:off x="5029200" y="1981200"/>
            <a:ext cx="1807045" cy="584775"/>
          </a:xfrm>
          <a:prstGeom prst="rect">
            <a:avLst/>
          </a:prstGeom>
          <a:noFill/>
        </p:spPr>
        <p:txBody>
          <a:bodyPr wrap="square" rtlCol="0">
            <a:spAutoFit/>
          </a:bodyPr>
          <a:lstStyle/>
          <a:p>
            <a:r>
              <a:rPr lang="en-US" sz="1600" b="1" dirty="0">
                <a:latin typeface="Arial Black" pitchFamily="34" charset="0"/>
              </a:rPr>
              <a:t>    </a:t>
            </a:r>
            <a:r>
              <a:rPr lang="en-US" sz="1600" b="1" dirty="0"/>
              <a:t>The Servant   </a:t>
            </a:r>
            <a:br>
              <a:rPr lang="en-US" sz="1600" b="1" dirty="0"/>
            </a:br>
            <a:r>
              <a:rPr lang="en-US" sz="1600" b="1" dirty="0"/>
              <a:t>       of the  Lord</a:t>
            </a:r>
          </a:p>
        </p:txBody>
      </p:sp>
      <p:sp>
        <p:nvSpPr>
          <p:cNvPr id="50" name="TextBox 49"/>
          <p:cNvSpPr txBox="1"/>
          <p:nvPr/>
        </p:nvSpPr>
        <p:spPr>
          <a:xfrm>
            <a:off x="6629400" y="1981200"/>
            <a:ext cx="1968039" cy="584775"/>
          </a:xfrm>
          <a:prstGeom prst="rect">
            <a:avLst/>
          </a:prstGeom>
          <a:noFill/>
        </p:spPr>
        <p:txBody>
          <a:bodyPr wrap="square" rtlCol="0">
            <a:spAutoFit/>
          </a:bodyPr>
          <a:lstStyle/>
          <a:p>
            <a:r>
              <a:rPr lang="en-US" sz="1600" dirty="0"/>
              <a:t>    </a:t>
            </a:r>
            <a:r>
              <a:rPr lang="en-US" sz="1600" b="1" dirty="0"/>
              <a:t>The Future Plan</a:t>
            </a:r>
          </a:p>
          <a:p>
            <a:r>
              <a:rPr lang="en-US" sz="1600" b="1" dirty="0"/>
              <a:t>        of the Lord</a:t>
            </a:r>
          </a:p>
        </p:txBody>
      </p:sp>
      <p:sp>
        <p:nvSpPr>
          <p:cNvPr id="52" name="TextBox 51"/>
          <p:cNvSpPr txBox="1"/>
          <p:nvPr/>
        </p:nvSpPr>
        <p:spPr>
          <a:xfrm>
            <a:off x="5029200" y="2514600"/>
            <a:ext cx="1996314" cy="1200329"/>
          </a:xfrm>
          <a:prstGeom prst="rect">
            <a:avLst/>
          </a:prstGeom>
          <a:noFill/>
        </p:spPr>
        <p:txBody>
          <a:bodyPr wrap="square" rtlCol="0">
            <a:spAutoFit/>
          </a:bodyPr>
          <a:lstStyle/>
          <a:p>
            <a:r>
              <a:rPr lang="en-US" sz="1600" i="1" dirty="0"/>
              <a:t>    </a:t>
            </a:r>
            <a:r>
              <a:rPr lang="en-US" sz="1400" i="1" dirty="0"/>
              <a:t>Servant Songs:</a:t>
            </a:r>
          </a:p>
          <a:p>
            <a:r>
              <a:rPr lang="en-US" sz="1400" i="1" dirty="0"/>
              <a:t>           </a:t>
            </a:r>
            <a:r>
              <a:rPr lang="en-US" sz="1200" i="1" dirty="0"/>
              <a:t>42:1-9</a:t>
            </a:r>
          </a:p>
          <a:p>
            <a:r>
              <a:rPr lang="en-US" sz="1400" i="1" dirty="0"/>
              <a:t>          49:1-13</a:t>
            </a:r>
          </a:p>
          <a:p>
            <a:r>
              <a:rPr lang="en-US" sz="1400" i="1" dirty="0"/>
              <a:t>          50:4-11</a:t>
            </a:r>
          </a:p>
          <a:p>
            <a:r>
              <a:rPr lang="en-US" sz="1400" i="1" dirty="0"/>
              <a:t>     52:7, 13; 53:12</a:t>
            </a:r>
          </a:p>
        </p:txBody>
      </p:sp>
      <p:sp>
        <p:nvSpPr>
          <p:cNvPr id="53" name="TextBox 52"/>
          <p:cNvSpPr txBox="1"/>
          <p:nvPr/>
        </p:nvSpPr>
        <p:spPr>
          <a:xfrm>
            <a:off x="381000" y="4114800"/>
            <a:ext cx="1066800" cy="338554"/>
          </a:xfrm>
          <a:prstGeom prst="rect">
            <a:avLst/>
          </a:prstGeom>
          <a:noFill/>
        </p:spPr>
        <p:txBody>
          <a:bodyPr wrap="square" rtlCol="0">
            <a:spAutoFit/>
          </a:bodyPr>
          <a:lstStyle/>
          <a:p>
            <a:r>
              <a:rPr lang="en-US" sz="1600" dirty="0"/>
              <a:t>Emphasis</a:t>
            </a:r>
          </a:p>
        </p:txBody>
      </p:sp>
      <p:sp>
        <p:nvSpPr>
          <p:cNvPr id="55" name="TextBox 54"/>
          <p:cNvSpPr txBox="1"/>
          <p:nvPr/>
        </p:nvSpPr>
        <p:spPr>
          <a:xfrm rot="10800000" flipV="1">
            <a:off x="0" y="4709747"/>
            <a:ext cx="1752600" cy="369332"/>
          </a:xfrm>
          <a:prstGeom prst="rect">
            <a:avLst/>
          </a:prstGeom>
          <a:noFill/>
        </p:spPr>
        <p:txBody>
          <a:bodyPr wrap="square" rtlCol="0">
            <a:spAutoFit/>
          </a:bodyPr>
          <a:lstStyle/>
          <a:p>
            <a:r>
              <a:rPr lang="en-US" dirty="0"/>
              <a:t>         </a:t>
            </a:r>
            <a:r>
              <a:rPr lang="en-US" sz="1600" dirty="0"/>
              <a:t>Timeline</a:t>
            </a:r>
          </a:p>
        </p:txBody>
      </p:sp>
      <p:sp>
        <p:nvSpPr>
          <p:cNvPr id="57" name="TextBox 56"/>
          <p:cNvSpPr txBox="1"/>
          <p:nvPr/>
        </p:nvSpPr>
        <p:spPr>
          <a:xfrm>
            <a:off x="2667000" y="4648200"/>
            <a:ext cx="2209800" cy="584775"/>
          </a:xfrm>
          <a:prstGeom prst="rect">
            <a:avLst/>
          </a:prstGeom>
          <a:noFill/>
        </p:spPr>
        <p:txBody>
          <a:bodyPr wrap="square" rtlCol="0">
            <a:spAutoFit/>
          </a:bodyPr>
          <a:lstStyle/>
          <a:p>
            <a:r>
              <a:rPr lang="en-US" sz="1600" b="1" dirty="0"/>
              <a:t>Kings</a:t>
            </a:r>
            <a:r>
              <a:rPr lang="en-US" sz="1600" dirty="0"/>
              <a:t>: Uzziah, Jotham, </a:t>
            </a:r>
          </a:p>
          <a:p>
            <a:r>
              <a:rPr lang="en-US" sz="1600" dirty="0"/>
              <a:t>     Ahaz &amp; Hezekiah</a:t>
            </a:r>
          </a:p>
        </p:txBody>
      </p:sp>
      <p:cxnSp>
        <p:nvCxnSpPr>
          <p:cNvPr id="59" name="Straight Connector 58"/>
          <p:cNvCxnSpPr/>
          <p:nvPr/>
        </p:nvCxnSpPr>
        <p:spPr>
          <a:xfrm rot="5400000">
            <a:off x="4610100" y="4914900"/>
            <a:ext cx="533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800600" y="4648200"/>
            <a:ext cx="4038600" cy="584775"/>
          </a:xfrm>
          <a:prstGeom prst="rect">
            <a:avLst/>
          </a:prstGeom>
          <a:noFill/>
        </p:spPr>
        <p:txBody>
          <a:bodyPr wrap="square" rtlCol="0">
            <a:spAutoFit/>
          </a:bodyPr>
          <a:lstStyle/>
          <a:p>
            <a:r>
              <a:rPr lang="en-US" sz="1600" b="1" dirty="0"/>
              <a:t>     Prophets:</a:t>
            </a:r>
            <a:r>
              <a:rPr lang="en-US" sz="1600" dirty="0"/>
              <a:t>: Amos &amp; Hosea (north); </a:t>
            </a:r>
          </a:p>
          <a:p>
            <a:r>
              <a:rPr lang="en-US" sz="1600" dirty="0"/>
              <a:t>                        Micah (south)</a:t>
            </a:r>
          </a:p>
        </p:txBody>
      </p:sp>
      <p:sp>
        <p:nvSpPr>
          <p:cNvPr id="81" name="TextBox 80"/>
          <p:cNvSpPr txBox="1"/>
          <p:nvPr/>
        </p:nvSpPr>
        <p:spPr>
          <a:xfrm>
            <a:off x="1524000" y="2057400"/>
            <a:ext cx="1828800" cy="276999"/>
          </a:xfrm>
          <a:prstGeom prst="rect">
            <a:avLst/>
          </a:prstGeom>
          <a:noFill/>
        </p:spPr>
        <p:txBody>
          <a:bodyPr wrap="square" rtlCol="0">
            <a:spAutoFit/>
          </a:bodyPr>
          <a:lstStyle/>
          <a:p>
            <a:r>
              <a:rPr lang="en-US" sz="1200" dirty="0"/>
              <a:t> Against Judah  (1-12)</a:t>
            </a:r>
          </a:p>
        </p:txBody>
      </p:sp>
      <p:cxnSp>
        <p:nvCxnSpPr>
          <p:cNvPr id="87" name="Straight Connector 86"/>
          <p:cNvCxnSpPr/>
          <p:nvPr/>
        </p:nvCxnSpPr>
        <p:spPr>
          <a:xfrm>
            <a:off x="1600200" y="28956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295400" y="2286000"/>
            <a:ext cx="2057400" cy="307777"/>
          </a:xfrm>
          <a:prstGeom prst="rect">
            <a:avLst/>
          </a:prstGeom>
          <a:noFill/>
        </p:spPr>
        <p:txBody>
          <a:bodyPr wrap="square" rtlCol="0">
            <a:spAutoFit/>
          </a:bodyPr>
          <a:lstStyle/>
          <a:p>
            <a:r>
              <a:rPr lang="en-US" sz="1400" dirty="0"/>
              <a:t>       </a:t>
            </a:r>
            <a:r>
              <a:rPr lang="en-US" sz="1200" dirty="0"/>
              <a:t>Against Nations  (13-23)</a:t>
            </a:r>
          </a:p>
        </p:txBody>
      </p:sp>
      <p:cxnSp>
        <p:nvCxnSpPr>
          <p:cNvPr id="97" name="Straight Connector 96"/>
          <p:cNvCxnSpPr/>
          <p:nvPr/>
        </p:nvCxnSpPr>
        <p:spPr>
          <a:xfrm>
            <a:off x="1676400" y="2286000"/>
            <a:ext cx="121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447800" y="2590800"/>
            <a:ext cx="1905000" cy="523220"/>
          </a:xfrm>
          <a:prstGeom prst="rect">
            <a:avLst/>
          </a:prstGeom>
          <a:noFill/>
        </p:spPr>
        <p:txBody>
          <a:bodyPr wrap="square" rtlCol="0">
            <a:spAutoFit/>
          </a:bodyPr>
          <a:lstStyle/>
          <a:p>
            <a:r>
              <a:rPr lang="en-US" sz="1400" dirty="0"/>
              <a:t>  </a:t>
            </a:r>
            <a:r>
              <a:rPr lang="en-US" sz="1200" dirty="0"/>
              <a:t>Day of the Lord  (24-27) </a:t>
            </a:r>
          </a:p>
          <a:p>
            <a:r>
              <a:rPr lang="en-US" sz="1400" dirty="0"/>
              <a:t>            </a:t>
            </a:r>
          </a:p>
        </p:txBody>
      </p:sp>
      <p:cxnSp>
        <p:nvCxnSpPr>
          <p:cNvPr id="106" name="Straight Connector 105"/>
          <p:cNvCxnSpPr/>
          <p:nvPr/>
        </p:nvCxnSpPr>
        <p:spPr>
          <a:xfrm>
            <a:off x="1676400" y="25908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rot="10800000" flipV="1">
            <a:off x="1143000" y="2871402"/>
            <a:ext cx="2362200" cy="276999"/>
          </a:xfrm>
          <a:prstGeom prst="rect">
            <a:avLst/>
          </a:prstGeom>
          <a:noFill/>
        </p:spPr>
        <p:txBody>
          <a:bodyPr wrap="square" rtlCol="0">
            <a:spAutoFit/>
          </a:bodyPr>
          <a:lstStyle/>
          <a:p>
            <a:r>
              <a:rPr lang="en-US" sz="1200" dirty="0"/>
              <a:t>        Judgment &amp; Blessing   (28-35)</a:t>
            </a:r>
          </a:p>
        </p:txBody>
      </p:sp>
      <p:cxnSp>
        <p:nvCxnSpPr>
          <p:cNvPr id="121" name="Straight Connector 120"/>
          <p:cNvCxnSpPr/>
          <p:nvPr/>
        </p:nvCxnSpPr>
        <p:spPr>
          <a:xfrm>
            <a:off x="1524000" y="3124200"/>
            <a:ext cx="1600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1295400" y="3124200"/>
            <a:ext cx="2057400" cy="276999"/>
          </a:xfrm>
          <a:prstGeom prst="rect">
            <a:avLst/>
          </a:prstGeom>
          <a:noFill/>
        </p:spPr>
        <p:txBody>
          <a:bodyPr wrap="square" rtlCol="0">
            <a:spAutoFit/>
          </a:bodyPr>
          <a:lstStyle/>
          <a:p>
            <a:r>
              <a:rPr lang="en-US" sz="1200" dirty="0"/>
              <a:t>     Historical Interlude (36-39)</a:t>
            </a:r>
          </a:p>
        </p:txBody>
      </p:sp>
      <p:sp>
        <p:nvSpPr>
          <p:cNvPr id="129" name="TextBox 128"/>
          <p:cNvSpPr txBox="1"/>
          <p:nvPr/>
        </p:nvSpPr>
        <p:spPr>
          <a:xfrm>
            <a:off x="3352800" y="1524000"/>
            <a:ext cx="5334000" cy="400110"/>
          </a:xfrm>
          <a:prstGeom prst="rect">
            <a:avLst/>
          </a:prstGeom>
          <a:noFill/>
        </p:spPr>
        <p:txBody>
          <a:bodyPr wrap="square" rtlCol="0">
            <a:spAutoFit/>
          </a:bodyPr>
          <a:lstStyle/>
          <a:p>
            <a:r>
              <a:rPr lang="en-US" sz="2000" dirty="0">
                <a:latin typeface="Arial Black" pitchFamily="34" charset="0"/>
              </a:rPr>
              <a:t>    The Deliverance of God (40-66)</a:t>
            </a:r>
          </a:p>
        </p:txBody>
      </p:sp>
      <p:sp>
        <p:nvSpPr>
          <p:cNvPr id="130" name="TextBox 129"/>
          <p:cNvSpPr txBox="1"/>
          <p:nvPr/>
        </p:nvSpPr>
        <p:spPr>
          <a:xfrm>
            <a:off x="3276600" y="2743200"/>
            <a:ext cx="1981200" cy="646331"/>
          </a:xfrm>
          <a:prstGeom prst="rect">
            <a:avLst/>
          </a:prstGeom>
          <a:noFill/>
        </p:spPr>
        <p:txBody>
          <a:bodyPr wrap="square" rtlCol="0">
            <a:spAutoFit/>
          </a:bodyPr>
          <a:lstStyle/>
          <a:p>
            <a:r>
              <a:rPr lang="en-US" sz="1200" dirty="0"/>
              <a:t>   115 references  to  God’s    </a:t>
            </a:r>
            <a:br>
              <a:rPr lang="en-US" sz="1200" dirty="0"/>
            </a:br>
            <a:r>
              <a:rPr lang="en-US" sz="1200" dirty="0"/>
              <a:t>      greatness  &amp;  power!</a:t>
            </a:r>
          </a:p>
          <a:p>
            <a:r>
              <a:rPr lang="en-US" sz="1200" dirty="0"/>
              <a:t>                 (40:1-2, 11)</a:t>
            </a:r>
          </a:p>
        </p:txBody>
      </p:sp>
      <p:sp>
        <p:nvSpPr>
          <p:cNvPr id="131" name="TextBox 130"/>
          <p:cNvSpPr txBox="1"/>
          <p:nvPr/>
        </p:nvSpPr>
        <p:spPr>
          <a:xfrm>
            <a:off x="6477000" y="2590800"/>
            <a:ext cx="1981200" cy="1015663"/>
          </a:xfrm>
          <a:prstGeom prst="rect">
            <a:avLst/>
          </a:prstGeom>
          <a:noFill/>
        </p:spPr>
        <p:txBody>
          <a:bodyPr wrap="square" rtlCol="0">
            <a:spAutoFit/>
          </a:bodyPr>
          <a:lstStyle/>
          <a:p>
            <a:r>
              <a:rPr lang="en-US" sz="1200" dirty="0"/>
              <a:t>  “My house will be called a    </a:t>
            </a:r>
            <a:br>
              <a:rPr lang="en-US" sz="1200" dirty="0"/>
            </a:br>
            <a:r>
              <a:rPr lang="en-US" sz="1200" dirty="0"/>
              <a:t>      house of prayer” (56:7)</a:t>
            </a:r>
            <a:br>
              <a:rPr lang="en-US" sz="1200" dirty="0"/>
            </a:br>
            <a:endParaRPr lang="en-US" sz="1200" dirty="0"/>
          </a:p>
          <a:p>
            <a:r>
              <a:rPr lang="en-US" sz="1200" dirty="0"/>
              <a:t>  “There is no peace for the   </a:t>
            </a:r>
            <a:br>
              <a:rPr lang="en-US" sz="1200" dirty="0"/>
            </a:br>
            <a:r>
              <a:rPr lang="en-US" sz="1200" dirty="0"/>
              <a:t>   wicked.” (48:22; 57:21)</a:t>
            </a:r>
          </a:p>
        </p:txBody>
      </p:sp>
      <p:sp>
        <p:nvSpPr>
          <p:cNvPr id="134" name="TextBox 133"/>
          <p:cNvSpPr txBox="1"/>
          <p:nvPr/>
        </p:nvSpPr>
        <p:spPr>
          <a:xfrm>
            <a:off x="1295401" y="4038600"/>
            <a:ext cx="2133599" cy="584775"/>
          </a:xfrm>
          <a:prstGeom prst="rect">
            <a:avLst/>
          </a:prstGeom>
          <a:noFill/>
        </p:spPr>
        <p:txBody>
          <a:bodyPr wrap="square" rtlCol="0">
            <a:spAutoFit/>
          </a:bodyPr>
          <a:lstStyle/>
          <a:p>
            <a:r>
              <a:rPr lang="en-US" sz="1600" dirty="0"/>
              <a:t>The Law  &amp; judgment    </a:t>
            </a:r>
            <a:br>
              <a:rPr lang="en-US" sz="1600" dirty="0"/>
            </a:br>
            <a:r>
              <a:rPr lang="en-US" sz="1600" dirty="0"/>
              <a:t>     of disobedience</a:t>
            </a:r>
          </a:p>
        </p:txBody>
      </p:sp>
      <p:sp>
        <p:nvSpPr>
          <p:cNvPr id="136" name="TextBox 135"/>
          <p:cNvSpPr txBox="1"/>
          <p:nvPr/>
        </p:nvSpPr>
        <p:spPr>
          <a:xfrm>
            <a:off x="1371600" y="4648200"/>
            <a:ext cx="1143000" cy="584775"/>
          </a:xfrm>
          <a:prstGeom prst="rect">
            <a:avLst/>
          </a:prstGeom>
          <a:noFill/>
        </p:spPr>
        <p:txBody>
          <a:bodyPr wrap="square" rtlCol="0">
            <a:spAutoFit/>
          </a:bodyPr>
          <a:lstStyle/>
          <a:p>
            <a:r>
              <a:rPr lang="en-US" sz="1600" dirty="0"/>
              <a:t>740 – 686 B.C. </a:t>
            </a:r>
          </a:p>
        </p:txBody>
      </p:sp>
      <p:cxnSp>
        <p:nvCxnSpPr>
          <p:cNvPr id="142" name="Straight Connector 141"/>
          <p:cNvCxnSpPr/>
          <p:nvPr/>
        </p:nvCxnSpPr>
        <p:spPr>
          <a:xfrm rot="5400000">
            <a:off x="2247900" y="4914900"/>
            <a:ext cx="533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0" y="5181600"/>
            <a:ext cx="1732767" cy="338554"/>
          </a:xfrm>
          <a:prstGeom prst="rect">
            <a:avLst/>
          </a:prstGeom>
          <a:noFill/>
        </p:spPr>
        <p:txBody>
          <a:bodyPr wrap="square" rtlCol="0">
            <a:spAutoFit/>
          </a:bodyPr>
          <a:lstStyle/>
          <a:p>
            <a:r>
              <a:rPr lang="en-US" sz="1600" dirty="0"/>
              <a:t>      Key Verses</a:t>
            </a:r>
          </a:p>
        </p:txBody>
      </p:sp>
      <p:sp>
        <p:nvSpPr>
          <p:cNvPr id="151" name="TextBox 150"/>
          <p:cNvSpPr txBox="1"/>
          <p:nvPr/>
        </p:nvSpPr>
        <p:spPr>
          <a:xfrm>
            <a:off x="2819400" y="5181600"/>
            <a:ext cx="3581400" cy="369332"/>
          </a:xfrm>
          <a:prstGeom prst="rect">
            <a:avLst/>
          </a:prstGeom>
          <a:noFill/>
        </p:spPr>
        <p:txBody>
          <a:bodyPr wrap="square" rtlCol="0">
            <a:spAutoFit/>
          </a:bodyPr>
          <a:lstStyle/>
          <a:p>
            <a:r>
              <a:rPr lang="en-US" dirty="0"/>
              <a:t>          2:3-5; 6:1-3; 7:14; 9:6; 53:1 ff.  </a:t>
            </a:r>
          </a:p>
        </p:txBody>
      </p:sp>
      <p:sp>
        <p:nvSpPr>
          <p:cNvPr id="152" name="TextBox 151"/>
          <p:cNvSpPr txBox="1"/>
          <p:nvPr/>
        </p:nvSpPr>
        <p:spPr>
          <a:xfrm>
            <a:off x="0" y="5638800"/>
            <a:ext cx="1524000" cy="338554"/>
          </a:xfrm>
          <a:prstGeom prst="rect">
            <a:avLst/>
          </a:prstGeom>
          <a:noFill/>
        </p:spPr>
        <p:txBody>
          <a:bodyPr wrap="square" rtlCol="0">
            <a:spAutoFit/>
          </a:bodyPr>
          <a:lstStyle/>
          <a:p>
            <a:r>
              <a:rPr lang="en-US" sz="1600" dirty="0"/>
              <a:t>   Main Theme</a:t>
            </a:r>
          </a:p>
        </p:txBody>
      </p:sp>
      <p:sp>
        <p:nvSpPr>
          <p:cNvPr id="154" name="TextBox 153"/>
          <p:cNvSpPr txBox="1"/>
          <p:nvPr/>
        </p:nvSpPr>
        <p:spPr>
          <a:xfrm>
            <a:off x="2743200" y="5562600"/>
            <a:ext cx="3581400" cy="369332"/>
          </a:xfrm>
          <a:prstGeom prst="rect">
            <a:avLst/>
          </a:prstGeom>
          <a:noFill/>
        </p:spPr>
        <p:txBody>
          <a:bodyPr wrap="square" rtlCol="0">
            <a:spAutoFit/>
          </a:bodyPr>
          <a:lstStyle/>
          <a:p>
            <a:r>
              <a:rPr lang="en-US" dirty="0"/>
              <a:t>          The justice and mercy of God</a:t>
            </a:r>
          </a:p>
        </p:txBody>
      </p:sp>
      <p:sp>
        <p:nvSpPr>
          <p:cNvPr id="156" name="TextBox 155"/>
          <p:cNvSpPr txBox="1"/>
          <p:nvPr/>
        </p:nvSpPr>
        <p:spPr>
          <a:xfrm>
            <a:off x="304800" y="5943600"/>
            <a:ext cx="990600" cy="584775"/>
          </a:xfrm>
          <a:prstGeom prst="rect">
            <a:avLst/>
          </a:prstGeom>
          <a:noFill/>
        </p:spPr>
        <p:txBody>
          <a:bodyPr wrap="square" rtlCol="0">
            <a:spAutoFit/>
          </a:bodyPr>
          <a:lstStyle/>
          <a:p>
            <a:r>
              <a:rPr lang="en-US" sz="1600" dirty="0"/>
              <a:t>Christ in </a:t>
            </a:r>
          </a:p>
          <a:p>
            <a:r>
              <a:rPr lang="en-US" sz="1600" dirty="0"/>
              <a:t>    Isaiah</a:t>
            </a:r>
          </a:p>
        </p:txBody>
      </p:sp>
      <p:sp>
        <p:nvSpPr>
          <p:cNvPr id="157" name="TextBox 156"/>
          <p:cNvSpPr txBox="1"/>
          <p:nvPr/>
        </p:nvSpPr>
        <p:spPr>
          <a:xfrm>
            <a:off x="1295400" y="5943600"/>
            <a:ext cx="6994580" cy="523220"/>
          </a:xfrm>
          <a:prstGeom prst="rect">
            <a:avLst/>
          </a:prstGeom>
          <a:noFill/>
        </p:spPr>
        <p:txBody>
          <a:bodyPr wrap="square" rtlCol="0">
            <a:spAutoFit/>
          </a:bodyPr>
          <a:lstStyle/>
          <a:p>
            <a:r>
              <a:rPr lang="en-US" sz="1400" dirty="0"/>
              <a:t>His first and second advents are prophesied throughout the book (9:6) – child of a virgin in 7:14,  the shoot from the stem of Jesses in chapter 11, and the suffering Servant in chapter 53.</a:t>
            </a:r>
          </a:p>
        </p:txBody>
      </p:sp>
      <p:cxnSp>
        <p:nvCxnSpPr>
          <p:cNvPr id="167" name="Straight Connector 166"/>
          <p:cNvCxnSpPr>
            <a:stCxn id="115" idx="3"/>
          </p:cNvCxnSpPr>
          <p:nvPr/>
        </p:nvCxnSpPr>
        <p:spPr>
          <a:xfrm>
            <a:off x="3276600" y="3903077"/>
            <a:ext cx="0" cy="74512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3276600" y="3962400"/>
            <a:ext cx="5029200" cy="646331"/>
          </a:xfrm>
          <a:prstGeom prst="rect">
            <a:avLst/>
          </a:prstGeom>
          <a:noFill/>
        </p:spPr>
        <p:txBody>
          <a:bodyPr wrap="square" rtlCol="0">
            <a:spAutoFit/>
          </a:bodyPr>
          <a:lstStyle/>
          <a:p>
            <a:r>
              <a:rPr lang="en-US" dirty="0"/>
              <a:t>                   God’s grace and deliverance</a:t>
            </a:r>
          </a:p>
          <a:p>
            <a:r>
              <a:rPr lang="en-US" dirty="0"/>
              <a:t>Comfort…	Promise…    	Hope…</a:t>
            </a:r>
          </a:p>
        </p:txBody>
      </p:sp>
      <p:sp>
        <p:nvSpPr>
          <p:cNvPr id="6" name="TextBox 5"/>
          <p:cNvSpPr txBox="1"/>
          <p:nvPr/>
        </p:nvSpPr>
        <p:spPr>
          <a:xfrm>
            <a:off x="39130" y="1844344"/>
            <a:ext cx="1332470" cy="950858"/>
          </a:xfrm>
          <a:prstGeom prst="rect">
            <a:avLst/>
          </a:prstGeom>
          <a:noFill/>
        </p:spPr>
        <p:txBody>
          <a:bodyPr wrap="square" rtlCol="0">
            <a:spAutoFit/>
          </a:bodyPr>
          <a:lstStyle/>
          <a:p>
            <a:r>
              <a:rPr lang="en-US" sz="1400" dirty="0"/>
              <a:t>Contemporary with Amos &amp; Hosea (n) and Micah (s) </a:t>
            </a:r>
          </a:p>
        </p:txBody>
      </p:sp>
      <p:sp>
        <p:nvSpPr>
          <p:cNvPr id="78" name="TextBox 77"/>
          <p:cNvSpPr txBox="1"/>
          <p:nvPr/>
        </p:nvSpPr>
        <p:spPr>
          <a:xfrm>
            <a:off x="24932" y="3158618"/>
            <a:ext cx="1413077" cy="738664"/>
          </a:xfrm>
          <a:prstGeom prst="rect">
            <a:avLst/>
          </a:prstGeom>
          <a:noFill/>
        </p:spPr>
        <p:txBody>
          <a:bodyPr wrap="square" rtlCol="0">
            <a:spAutoFit/>
          </a:bodyPr>
          <a:lstStyle/>
          <a:p>
            <a:r>
              <a:rPr lang="en-US" sz="1400" dirty="0"/>
              <a:t>Kings : Uzziah,</a:t>
            </a:r>
          </a:p>
          <a:p>
            <a:r>
              <a:rPr lang="en-US" sz="1400" dirty="0"/>
              <a:t>Jotham, Ahaz &amp; Hezekiah </a:t>
            </a:r>
          </a:p>
        </p:txBody>
      </p:sp>
      <p:sp>
        <p:nvSpPr>
          <p:cNvPr id="7" name="TextBox 6">
            <a:extLst>
              <a:ext uri="{FF2B5EF4-FFF2-40B4-BE49-F238E27FC236}">
                <a16:creationId xmlns:a16="http://schemas.microsoft.com/office/drawing/2014/main" id="{A7E4D497-E804-1247-B6D9-07614FA2F6CF}"/>
              </a:ext>
            </a:extLst>
          </p:cNvPr>
          <p:cNvSpPr txBox="1"/>
          <p:nvPr/>
        </p:nvSpPr>
        <p:spPr>
          <a:xfrm>
            <a:off x="838199" y="493692"/>
            <a:ext cx="2514601" cy="646331"/>
          </a:xfrm>
          <a:prstGeom prst="rect">
            <a:avLst/>
          </a:prstGeom>
          <a:solidFill>
            <a:schemeClr val="accent1"/>
          </a:solidFill>
        </p:spPr>
        <p:txBody>
          <a:bodyPr wrap="square" rtlCol="0">
            <a:spAutoFit/>
          </a:bodyPr>
          <a:lstStyle/>
          <a:p>
            <a:r>
              <a:rPr lang="en-US" b="1" dirty="0"/>
              <a:t>Prophesied for 50 years  - approx. 740 to 686 BC</a:t>
            </a:r>
          </a:p>
        </p:txBody>
      </p:sp>
    </p:spTree>
    <p:extLst>
      <p:ext uri="{BB962C8B-B14F-4D97-AF65-F5344CB8AC3E}">
        <p14:creationId xmlns:p14="http://schemas.microsoft.com/office/powerpoint/2010/main" val="278579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The Judgment of God</a:t>
            </a:r>
            <a:endParaRPr lang="en-US" dirty="0"/>
          </a:p>
        </p:txBody>
      </p:sp>
      <p:sp>
        <p:nvSpPr>
          <p:cNvPr id="4" name="TextBox 3"/>
          <p:cNvSpPr txBox="1"/>
          <p:nvPr/>
        </p:nvSpPr>
        <p:spPr>
          <a:xfrm>
            <a:off x="527299" y="3195005"/>
            <a:ext cx="8077199"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29:1  </a:t>
            </a:r>
            <a:r>
              <a:rPr lang="en-US" sz="2000" b="1" i="1" dirty="0">
                <a:solidFill>
                  <a:srgbClr val="002060"/>
                </a:solidFill>
                <a:latin typeface="Arial" panose="020B0604020202020204" pitchFamily="34" charset="0"/>
                <a:cs typeface="Arial" panose="020B0604020202020204" pitchFamily="34" charset="0"/>
              </a:rPr>
              <a:t>Woe to Ariel, to Ariel, the city where David dwelt!</a:t>
            </a:r>
          </a:p>
          <a:p>
            <a:r>
              <a:rPr lang="en-US" sz="2000" b="1" i="1" dirty="0">
                <a:solidFill>
                  <a:srgbClr val="00206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(Ariel refers to Jerusalem, representing Judah.)</a:t>
            </a:r>
          </a:p>
        </p:txBody>
      </p:sp>
      <p:sp>
        <p:nvSpPr>
          <p:cNvPr id="3" name="TextBox 2"/>
          <p:cNvSpPr txBox="1"/>
          <p:nvPr/>
        </p:nvSpPr>
        <p:spPr>
          <a:xfrm>
            <a:off x="61399" y="1548384"/>
            <a:ext cx="6312947" cy="430887"/>
          </a:xfrm>
          <a:prstGeom prst="rect">
            <a:avLst/>
          </a:prstGeom>
          <a:noFill/>
        </p:spPr>
        <p:txBody>
          <a:bodyPr wrap="none" rtlCol="0">
            <a:spAutoFit/>
          </a:bodyPr>
          <a:lstStyle/>
          <a:p>
            <a:pPr algn="just"/>
            <a:r>
              <a:rPr lang="en-US" sz="2200" b="1" dirty="0">
                <a:solidFill>
                  <a:schemeClr val="accent3">
                    <a:lumMod val="75000"/>
                  </a:schemeClr>
                </a:solidFill>
                <a:latin typeface="Arial" panose="020B0604020202020204" pitchFamily="34" charset="0"/>
                <a:cs typeface="Arial" panose="020B0604020202020204" pitchFamily="34" charset="0"/>
              </a:rPr>
              <a:t>Judgment and Blessing </a:t>
            </a:r>
            <a:r>
              <a:rPr lang="en-US" sz="2000" b="1" dirty="0">
                <a:latin typeface="Arial" panose="020B0604020202020204" pitchFamily="34" charset="0"/>
                <a:cs typeface="Arial" panose="020B0604020202020204" pitchFamily="34" charset="0"/>
              </a:rPr>
              <a:t>-- Chapters 28 thru 35:  </a:t>
            </a:r>
          </a:p>
        </p:txBody>
      </p:sp>
      <p:sp>
        <p:nvSpPr>
          <p:cNvPr id="5" name="TextBox 4"/>
          <p:cNvSpPr txBox="1"/>
          <p:nvPr/>
        </p:nvSpPr>
        <p:spPr>
          <a:xfrm>
            <a:off x="228600" y="2095238"/>
            <a:ext cx="8381998"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More Judgment for the unrighteous of  Israel and Judah.   </a:t>
            </a:r>
          </a:p>
        </p:txBody>
      </p:sp>
      <p:sp>
        <p:nvSpPr>
          <p:cNvPr id="8" name="TextBox 7"/>
          <p:cNvSpPr txBox="1"/>
          <p:nvPr/>
        </p:nvSpPr>
        <p:spPr>
          <a:xfrm>
            <a:off x="534160" y="3926297"/>
            <a:ext cx="7914896"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30:1  </a:t>
            </a:r>
            <a:r>
              <a:rPr lang="en-US" sz="2000" b="1" i="1" dirty="0">
                <a:solidFill>
                  <a:srgbClr val="002060"/>
                </a:solidFill>
                <a:latin typeface="Arial" panose="020B0604020202020204" pitchFamily="34" charset="0"/>
                <a:cs typeface="Arial" panose="020B0604020202020204" pitchFamily="34" charset="0"/>
              </a:rPr>
              <a:t> "Woe to the rebellious children," says the LORD, "Who take counsel, but not of Me, and who devise plans, but not of My Spirit, that they may add sin to sin.</a:t>
            </a:r>
          </a:p>
        </p:txBody>
      </p:sp>
      <p:sp>
        <p:nvSpPr>
          <p:cNvPr id="10" name="TextBox 9"/>
          <p:cNvSpPr txBox="1"/>
          <p:nvPr/>
        </p:nvSpPr>
        <p:spPr>
          <a:xfrm>
            <a:off x="527300" y="2490095"/>
            <a:ext cx="8077199"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28:1  </a:t>
            </a:r>
            <a:r>
              <a:rPr lang="en-US" sz="2000" b="1" i="1" dirty="0">
                <a:solidFill>
                  <a:srgbClr val="002060"/>
                </a:solidFill>
                <a:latin typeface="Arial" panose="020B0604020202020204" pitchFamily="34" charset="0"/>
                <a:cs typeface="Arial" panose="020B0604020202020204" pitchFamily="34" charset="0"/>
              </a:rPr>
              <a:t>Woe to the crown of pride, to the drunkards of Ephraim.</a:t>
            </a:r>
          </a:p>
          <a:p>
            <a:r>
              <a:rPr lang="en-US" sz="2000" b="1" i="1" dirty="0">
                <a:solidFill>
                  <a:srgbClr val="00206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(Ephraim of Samaria, representing Israel.)</a:t>
            </a:r>
          </a:p>
        </p:txBody>
      </p:sp>
      <p:sp>
        <p:nvSpPr>
          <p:cNvPr id="6" name="TextBox 5"/>
          <p:cNvSpPr txBox="1"/>
          <p:nvPr/>
        </p:nvSpPr>
        <p:spPr>
          <a:xfrm>
            <a:off x="521210" y="5047488"/>
            <a:ext cx="7927846" cy="132343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30:9-10   </a:t>
            </a:r>
            <a:r>
              <a:rPr lang="en-US" sz="2000" b="1" i="1" dirty="0">
                <a:solidFill>
                  <a:srgbClr val="002060"/>
                </a:solidFill>
                <a:latin typeface="Arial" panose="020B0604020202020204" pitchFamily="34" charset="0"/>
                <a:cs typeface="Arial" panose="020B0604020202020204" pitchFamily="34" charset="0"/>
              </a:rPr>
              <a:t>That this is a rebellious people, lying children, children who will not hear the law of the LORD;  Who say to the seers, "Do not see," and to the prophets, "Do not prophesy to us right things; Speak to us smooth things, prophesy deceits.</a:t>
            </a:r>
          </a:p>
        </p:txBody>
      </p:sp>
    </p:spTree>
    <p:extLst>
      <p:ext uri="{BB962C8B-B14F-4D97-AF65-F5344CB8AC3E}">
        <p14:creationId xmlns:p14="http://schemas.microsoft.com/office/powerpoint/2010/main" val="1287428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The Judgment of God</a:t>
            </a:r>
            <a:endParaRPr lang="en-US" dirty="0"/>
          </a:p>
        </p:txBody>
      </p:sp>
      <p:sp>
        <p:nvSpPr>
          <p:cNvPr id="3" name="TextBox 2"/>
          <p:cNvSpPr txBox="1"/>
          <p:nvPr/>
        </p:nvSpPr>
        <p:spPr>
          <a:xfrm>
            <a:off x="61399" y="1548384"/>
            <a:ext cx="6312947" cy="430887"/>
          </a:xfrm>
          <a:prstGeom prst="rect">
            <a:avLst/>
          </a:prstGeom>
          <a:noFill/>
        </p:spPr>
        <p:txBody>
          <a:bodyPr wrap="none" rtlCol="0">
            <a:spAutoFit/>
          </a:bodyPr>
          <a:lstStyle/>
          <a:p>
            <a:pPr algn="just"/>
            <a:r>
              <a:rPr lang="en-US" sz="2200" b="1" dirty="0">
                <a:solidFill>
                  <a:schemeClr val="accent3">
                    <a:lumMod val="75000"/>
                  </a:schemeClr>
                </a:solidFill>
                <a:latin typeface="Arial" panose="020B0604020202020204" pitchFamily="34" charset="0"/>
                <a:cs typeface="Arial" panose="020B0604020202020204" pitchFamily="34" charset="0"/>
              </a:rPr>
              <a:t>Judgment and Blessing </a:t>
            </a:r>
            <a:r>
              <a:rPr lang="en-US" sz="2000" b="1" dirty="0">
                <a:latin typeface="Arial" panose="020B0604020202020204" pitchFamily="34" charset="0"/>
                <a:cs typeface="Arial" panose="020B0604020202020204" pitchFamily="34" charset="0"/>
              </a:rPr>
              <a:t>-- Chapters 28 thru 35:  </a:t>
            </a:r>
          </a:p>
        </p:txBody>
      </p:sp>
      <p:sp>
        <p:nvSpPr>
          <p:cNvPr id="9" name="TextBox 8"/>
          <p:cNvSpPr txBox="1"/>
          <p:nvPr/>
        </p:nvSpPr>
        <p:spPr>
          <a:xfrm>
            <a:off x="440430" y="2726726"/>
            <a:ext cx="8398770" cy="132343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30:6-7   </a:t>
            </a:r>
            <a:r>
              <a:rPr lang="en-US" sz="2000" b="1" i="1" dirty="0">
                <a:solidFill>
                  <a:srgbClr val="002060"/>
                </a:solidFill>
                <a:latin typeface="Arial" panose="020B0604020202020204" pitchFamily="34" charset="0"/>
                <a:cs typeface="Arial" panose="020B0604020202020204" pitchFamily="34" charset="0"/>
              </a:rPr>
              <a:t>The burden against the beasts of the South. . . They will carry their riches on the backs of young donkeys, and their treasures on the humps of camels, to a people who shall not profit;  for the Egyptians shall help in vain and to no purpose. </a:t>
            </a:r>
          </a:p>
        </p:txBody>
      </p:sp>
      <p:sp>
        <p:nvSpPr>
          <p:cNvPr id="11" name="TextBox 10"/>
          <p:cNvSpPr txBox="1"/>
          <p:nvPr/>
        </p:nvSpPr>
        <p:spPr>
          <a:xfrm>
            <a:off x="246888" y="2129648"/>
            <a:ext cx="7688323"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Judgment to Egypt and to those who sought Egypt for help.   </a:t>
            </a:r>
          </a:p>
        </p:txBody>
      </p:sp>
      <p:sp>
        <p:nvSpPr>
          <p:cNvPr id="12" name="TextBox 11"/>
          <p:cNvSpPr txBox="1"/>
          <p:nvPr/>
        </p:nvSpPr>
        <p:spPr>
          <a:xfrm>
            <a:off x="461008" y="4060409"/>
            <a:ext cx="7914896" cy="132343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31:1  </a:t>
            </a:r>
            <a:r>
              <a:rPr lang="en-US" sz="2000" b="1" i="1" dirty="0">
                <a:solidFill>
                  <a:srgbClr val="002060"/>
                </a:solidFill>
                <a:latin typeface="Arial" panose="020B0604020202020204" pitchFamily="34" charset="0"/>
                <a:cs typeface="Arial" panose="020B0604020202020204" pitchFamily="34" charset="0"/>
              </a:rPr>
              <a:t> Woe to those who go down to Egypt for help, and rely on horses, who trust in chariots because they are many, and in horsemen because they are very strong, but who do not look to the Holy One of Israel, nor seek the LORD!</a:t>
            </a:r>
          </a:p>
        </p:txBody>
      </p:sp>
    </p:spTree>
    <p:extLst>
      <p:ext uri="{BB962C8B-B14F-4D97-AF65-F5344CB8AC3E}">
        <p14:creationId xmlns:p14="http://schemas.microsoft.com/office/powerpoint/2010/main" val="2708805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The Judgment of God</a:t>
            </a:r>
            <a:endParaRPr lang="en-US" dirty="0"/>
          </a:p>
        </p:txBody>
      </p:sp>
      <p:sp>
        <p:nvSpPr>
          <p:cNvPr id="3" name="TextBox 2"/>
          <p:cNvSpPr txBox="1"/>
          <p:nvPr/>
        </p:nvSpPr>
        <p:spPr>
          <a:xfrm>
            <a:off x="61399" y="1548384"/>
            <a:ext cx="6312947" cy="430887"/>
          </a:xfrm>
          <a:prstGeom prst="rect">
            <a:avLst/>
          </a:prstGeom>
          <a:noFill/>
        </p:spPr>
        <p:txBody>
          <a:bodyPr wrap="none" rtlCol="0">
            <a:spAutoFit/>
          </a:bodyPr>
          <a:lstStyle/>
          <a:p>
            <a:pPr algn="just"/>
            <a:r>
              <a:rPr lang="en-US" sz="2200" b="1" dirty="0">
                <a:solidFill>
                  <a:schemeClr val="accent3">
                    <a:lumMod val="75000"/>
                  </a:schemeClr>
                </a:solidFill>
                <a:latin typeface="Arial" panose="020B0604020202020204" pitchFamily="34" charset="0"/>
                <a:cs typeface="Arial" panose="020B0604020202020204" pitchFamily="34" charset="0"/>
              </a:rPr>
              <a:t>Judgment and Blessing </a:t>
            </a:r>
            <a:r>
              <a:rPr lang="en-US" sz="2000" b="1" dirty="0">
                <a:latin typeface="Arial" panose="020B0604020202020204" pitchFamily="34" charset="0"/>
                <a:cs typeface="Arial" panose="020B0604020202020204" pitchFamily="34" charset="0"/>
              </a:rPr>
              <a:t>-- Chapters 28 thru 35:  </a:t>
            </a:r>
          </a:p>
        </p:txBody>
      </p:sp>
      <p:sp>
        <p:nvSpPr>
          <p:cNvPr id="9" name="TextBox 8"/>
          <p:cNvSpPr txBox="1"/>
          <p:nvPr/>
        </p:nvSpPr>
        <p:spPr>
          <a:xfrm>
            <a:off x="542314" y="2519462"/>
            <a:ext cx="8250936"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29:19   </a:t>
            </a:r>
            <a:r>
              <a:rPr lang="en-US" sz="2000" b="1" i="1" dirty="0">
                <a:solidFill>
                  <a:srgbClr val="002060"/>
                </a:solidFill>
                <a:latin typeface="Arial" panose="020B0604020202020204" pitchFamily="34" charset="0"/>
                <a:cs typeface="Arial" panose="020B0604020202020204" pitchFamily="34" charset="0"/>
              </a:rPr>
              <a:t>The humble also shall increase their joy in the LORD, and the poor among men shall rejoice In the Holy One of Israel.</a:t>
            </a:r>
          </a:p>
        </p:txBody>
      </p:sp>
      <p:sp>
        <p:nvSpPr>
          <p:cNvPr id="11" name="TextBox 10"/>
          <p:cNvSpPr txBox="1"/>
          <p:nvPr/>
        </p:nvSpPr>
        <p:spPr>
          <a:xfrm>
            <a:off x="198120" y="2119352"/>
            <a:ext cx="3869970"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Blessings for the righteous.   </a:t>
            </a:r>
          </a:p>
        </p:txBody>
      </p:sp>
      <p:sp>
        <p:nvSpPr>
          <p:cNvPr id="12" name="TextBox 11"/>
          <p:cNvSpPr txBox="1"/>
          <p:nvPr/>
        </p:nvSpPr>
        <p:spPr>
          <a:xfrm>
            <a:off x="534159" y="3268858"/>
            <a:ext cx="8077199" cy="132343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30:18  </a:t>
            </a:r>
            <a:r>
              <a:rPr lang="en-US" sz="2000" b="1" i="1" dirty="0">
                <a:solidFill>
                  <a:srgbClr val="002060"/>
                </a:solidFill>
                <a:latin typeface="Arial" panose="020B0604020202020204" pitchFamily="34" charset="0"/>
                <a:cs typeface="Arial" panose="020B0604020202020204" pitchFamily="34" charset="0"/>
              </a:rPr>
              <a:t>Therefore the LORD will wait, that He may be gracious to you; and therefore He will be exalted, that He may have mercy on you.  For the LORD is a God of justice;  Blessed are all those who wait for Him.</a:t>
            </a:r>
          </a:p>
        </p:txBody>
      </p:sp>
      <p:sp>
        <p:nvSpPr>
          <p:cNvPr id="13" name="TextBox 12"/>
          <p:cNvSpPr txBox="1"/>
          <p:nvPr/>
        </p:nvSpPr>
        <p:spPr>
          <a:xfrm>
            <a:off x="542314" y="4607752"/>
            <a:ext cx="8077199"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33:17  </a:t>
            </a:r>
            <a:r>
              <a:rPr lang="en-US" sz="2000" b="1" i="1" dirty="0">
                <a:solidFill>
                  <a:srgbClr val="002060"/>
                </a:solidFill>
                <a:latin typeface="Arial" panose="020B0604020202020204" pitchFamily="34" charset="0"/>
                <a:cs typeface="Arial" panose="020B0604020202020204" pitchFamily="34" charset="0"/>
              </a:rPr>
              <a:t>Your eyes will see the King in His beauty; They will see the land that is very far off.</a:t>
            </a:r>
          </a:p>
        </p:txBody>
      </p:sp>
      <p:sp>
        <p:nvSpPr>
          <p:cNvPr id="14" name="TextBox 13"/>
          <p:cNvSpPr txBox="1"/>
          <p:nvPr/>
        </p:nvSpPr>
        <p:spPr>
          <a:xfrm>
            <a:off x="568221" y="5433350"/>
            <a:ext cx="8077199"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35:4  </a:t>
            </a:r>
            <a:r>
              <a:rPr lang="en-US" sz="2000" b="1" i="1" dirty="0">
                <a:solidFill>
                  <a:srgbClr val="002060"/>
                </a:solidFill>
                <a:latin typeface="Arial" panose="020B0604020202020204" pitchFamily="34" charset="0"/>
                <a:cs typeface="Arial" panose="020B0604020202020204" pitchFamily="34" charset="0"/>
              </a:rPr>
              <a:t>Say to those who are fearful-hearted, "Be strong, do not fear!  Behold, your God will come with vengeance, with the recompense of God; He will come and save you."</a:t>
            </a:r>
          </a:p>
        </p:txBody>
      </p:sp>
    </p:spTree>
    <p:extLst>
      <p:ext uri="{BB962C8B-B14F-4D97-AF65-F5344CB8AC3E}">
        <p14:creationId xmlns:p14="http://schemas.microsoft.com/office/powerpoint/2010/main" val="3351396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The Judgment of God</a:t>
            </a:r>
            <a:endParaRPr lang="en-US" dirty="0"/>
          </a:p>
        </p:txBody>
      </p:sp>
      <p:sp>
        <p:nvSpPr>
          <p:cNvPr id="4" name="TextBox 3"/>
          <p:cNvSpPr txBox="1"/>
          <p:nvPr/>
        </p:nvSpPr>
        <p:spPr>
          <a:xfrm>
            <a:off x="641322" y="2715562"/>
            <a:ext cx="8368566" cy="403187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Chap 36    Sennacherib, King of Assyria, attacks and takes the fortified cities of Judah, and sets up a siege at Jerusalem.  He asks for their surrender, saying their God will not save them.</a:t>
            </a:r>
          </a:p>
          <a:p>
            <a:endParaRPr lang="en-US" sz="800" b="1" i="1" dirty="0">
              <a:solidFill>
                <a:srgbClr val="002060"/>
              </a:solidFill>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Chap 37   Hezekiah prays to God;  Isaiah provides God’s response:  Isa 37:6-7  </a:t>
            </a:r>
            <a:r>
              <a:rPr lang="en-US" sz="2000" b="1" i="1" dirty="0">
                <a:solidFill>
                  <a:srgbClr val="002060"/>
                </a:solidFill>
                <a:latin typeface="Arial" panose="020B0604020202020204" pitchFamily="34" charset="0"/>
                <a:cs typeface="Arial" panose="020B0604020202020204" pitchFamily="34" charset="0"/>
              </a:rPr>
              <a:t> And Isaiah said to them, "Thus shall you say to your master, 'Thus says the LORD: "Do not be afraid of the words which you have heard, with which the servants of the king of Assyria have blasphemed Me.  Surely I will send a spirit upon him, and he shall hear a rumor and return to his own land; and I will cause him to fall by the sword in his own land.“</a:t>
            </a:r>
          </a:p>
          <a:p>
            <a:endParaRPr lang="en-US" sz="800" b="1" i="1" dirty="0">
              <a:solidFill>
                <a:srgbClr val="002060"/>
              </a:solidFill>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Isa 37:36   </a:t>
            </a:r>
            <a:r>
              <a:rPr lang="en-US" sz="2000" b="1" i="1" dirty="0">
                <a:solidFill>
                  <a:srgbClr val="002060"/>
                </a:solidFill>
                <a:latin typeface="Arial" panose="020B0604020202020204" pitchFamily="34" charset="0"/>
                <a:cs typeface="Arial" panose="020B0604020202020204" pitchFamily="34" charset="0"/>
              </a:rPr>
              <a:t>Then the angel of the LORD went out, and killed in the camp of the Assyrians one hundred and eighty-five thousand. . .</a:t>
            </a:r>
          </a:p>
        </p:txBody>
      </p:sp>
      <p:sp>
        <p:nvSpPr>
          <p:cNvPr id="3" name="TextBox 2"/>
          <p:cNvSpPr txBox="1"/>
          <p:nvPr/>
        </p:nvSpPr>
        <p:spPr>
          <a:xfrm>
            <a:off x="228600" y="1524000"/>
            <a:ext cx="5832046" cy="430887"/>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 </a:t>
            </a:r>
            <a:r>
              <a:rPr lang="en-US" sz="2200" b="1" dirty="0">
                <a:solidFill>
                  <a:schemeClr val="accent3">
                    <a:lumMod val="75000"/>
                  </a:schemeClr>
                </a:solidFill>
                <a:latin typeface="Arial" panose="020B0604020202020204" pitchFamily="34" charset="0"/>
                <a:cs typeface="Arial" panose="020B0604020202020204" pitchFamily="34" charset="0"/>
              </a:rPr>
              <a:t>Historical Interlude  </a:t>
            </a:r>
            <a:r>
              <a:rPr lang="en-US" sz="2000" b="1" dirty="0">
                <a:latin typeface="Arial" panose="020B0604020202020204" pitchFamily="34" charset="0"/>
                <a:cs typeface="Arial" panose="020B0604020202020204" pitchFamily="34" charset="0"/>
              </a:rPr>
              <a:t>-- Chapters 36 thru 39:  </a:t>
            </a:r>
          </a:p>
        </p:txBody>
      </p:sp>
      <p:sp>
        <p:nvSpPr>
          <p:cNvPr id="5" name="TextBox 4"/>
          <p:cNvSpPr txBox="1"/>
          <p:nvPr/>
        </p:nvSpPr>
        <p:spPr>
          <a:xfrm>
            <a:off x="228600" y="2046470"/>
            <a:ext cx="8381998"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Isaiah switches writing style to a historical narrative form in discussing events surrounding Sennacherib and Hezekiah.</a:t>
            </a:r>
          </a:p>
        </p:txBody>
      </p:sp>
    </p:spTree>
    <p:extLst>
      <p:ext uri="{BB962C8B-B14F-4D97-AF65-F5344CB8AC3E}">
        <p14:creationId xmlns:p14="http://schemas.microsoft.com/office/powerpoint/2010/main" val="2634229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The Judgment of God</a:t>
            </a:r>
            <a:endParaRPr lang="en-US" dirty="0"/>
          </a:p>
        </p:txBody>
      </p:sp>
      <p:sp>
        <p:nvSpPr>
          <p:cNvPr id="4" name="TextBox 3"/>
          <p:cNvSpPr txBox="1"/>
          <p:nvPr/>
        </p:nvSpPr>
        <p:spPr>
          <a:xfrm>
            <a:off x="641322" y="2422954"/>
            <a:ext cx="7941846" cy="175432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Chap 38   Hezekiah becomes deathly sick and prays to God; God hears him and, thru Isaiah, grants him 15 more years. </a:t>
            </a:r>
          </a:p>
          <a:p>
            <a:endParaRPr lang="en-US" sz="800" b="1" i="1" dirty="0">
              <a:solidFill>
                <a:srgbClr val="002060"/>
              </a:solidFill>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Chap 39   Hezekiah shows a Babylonian envoy all Judah’s treasures;  Isaiah rebukes him, saying all will eventually be taken to Babylon.</a:t>
            </a:r>
            <a:endParaRPr lang="en-US" sz="800" b="1" i="1"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228600" y="1524000"/>
            <a:ext cx="5840060" cy="430887"/>
          </a:xfrm>
          <a:prstGeom prst="rect">
            <a:avLst/>
          </a:prstGeom>
          <a:noFill/>
        </p:spPr>
        <p:txBody>
          <a:bodyPr wrap="none" rtlCol="0">
            <a:spAutoFit/>
          </a:bodyPr>
          <a:lstStyle/>
          <a:p>
            <a:r>
              <a:rPr lang="en-US" sz="2200" b="1" dirty="0">
                <a:latin typeface="Arial" panose="020B0604020202020204" pitchFamily="34" charset="0"/>
                <a:cs typeface="Arial" panose="020B0604020202020204" pitchFamily="34" charset="0"/>
              </a:rPr>
              <a:t> </a:t>
            </a:r>
            <a:r>
              <a:rPr lang="en-US" sz="2200" b="1" dirty="0">
                <a:solidFill>
                  <a:schemeClr val="accent3">
                    <a:lumMod val="75000"/>
                  </a:schemeClr>
                </a:solidFill>
                <a:latin typeface="Arial" panose="020B0604020202020204" pitchFamily="34" charset="0"/>
                <a:cs typeface="Arial" panose="020B0604020202020204" pitchFamily="34" charset="0"/>
              </a:rPr>
              <a:t>Historical Interlude  </a:t>
            </a:r>
            <a:r>
              <a:rPr lang="en-US" sz="2000" b="1" dirty="0">
                <a:latin typeface="Arial" panose="020B0604020202020204" pitchFamily="34" charset="0"/>
                <a:cs typeface="Arial" panose="020B0604020202020204" pitchFamily="34" charset="0"/>
              </a:rPr>
              <a:t>-- Chapters 36 thru 39:  </a:t>
            </a:r>
          </a:p>
        </p:txBody>
      </p:sp>
    </p:spTree>
    <p:extLst>
      <p:ext uri="{BB962C8B-B14F-4D97-AF65-F5344CB8AC3E}">
        <p14:creationId xmlns:p14="http://schemas.microsoft.com/office/powerpoint/2010/main" val="1735653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Isaiah</a:t>
            </a:r>
          </a:p>
        </p:txBody>
      </p:sp>
      <p:sp>
        <p:nvSpPr>
          <p:cNvPr id="3" name="Content Placeholder 2"/>
          <p:cNvSpPr>
            <a:spLocks noGrp="1"/>
          </p:cNvSpPr>
          <p:nvPr>
            <p:ph idx="1"/>
          </p:nvPr>
        </p:nvSpPr>
        <p:spPr>
          <a:xfrm>
            <a:off x="762000" y="14478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Modified - From God's Masterwork - Swindoll</a:t>
            </a:r>
          </a:p>
        </p:txBody>
      </p:sp>
      <p:cxnSp>
        <p:nvCxnSpPr>
          <p:cNvPr id="5" name="Straight Connector 4"/>
          <p:cNvCxnSpPr/>
          <p:nvPr/>
        </p:nvCxnSpPr>
        <p:spPr>
          <a:xfrm rot="5400000">
            <a:off x="190500" y="2628900"/>
            <a:ext cx="24384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124700" y="2628900"/>
            <a:ext cx="25908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4038600"/>
            <a:ext cx="7010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8100" y="5219700"/>
            <a:ext cx="2514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46482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048500" y="5219700"/>
            <a:ext cx="2514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295400" y="6477000"/>
            <a:ext cx="70104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51816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5626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0" y="59436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1219200" y="4038600"/>
            <a:ext cx="2438400" cy="369332"/>
          </a:xfrm>
          <a:prstGeom prst="rect">
            <a:avLst/>
          </a:prstGeom>
          <a:noFill/>
        </p:spPr>
        <p:txBody>
          <a:bodyPr wrap="square" rtlCol="0">
            <a:spAutoFit/>
          </a:bodyPr>
          <a:lstStyle/>
          <a:p>
            <a:r>
              <a:rPr lang="en-US" b="1" dirty="0"/>
              <a:t>    </a:t>
            </a:r>
          </a:p>
        </p:txBody>
      </p:sp>
      <p:sp>
        <p:nvSpPr>
          <p:cNvPr id="85" name="TextBox 84"/>
          <p:cNvSpPr txBox="1"/>
          <p:nvPr/>
        </p:nvSpPr>
        <p:spPr>
          <a:xfrm>
            <a:off x="3429000" y="4648200"/>
            <a:ext cx="2286000" cy="381000"/>
          </a:xfrm>
          <a:prstGeom prst="rect">
            <a:avLst/>
          </a:prstGeom>
          <a:noFill/>
        </p:spPr>
        <p:txBody>
          <a:bodyPr wrap="square" rtlCol="0">
            <a:spAutoFit/>
          </a:bodyPr>
          <a:lstStyle/>
          <a:p>
            <a:pPr algn="ctr"/>
            <a:r>
              <a:rPr lang="en-US" b="1" dirty="0"/>
              <a:t> </a:t>
            </a:r>
          </a:p>
        </p:txBody>
      </p:sp>
      <p:sp>
        <p:nvSpPr>
          <p:cNvPr id="86" name="TextBox 85"/>
          <p:cNvSpPr txBox="1"/>
          <p:nvPr/>
        </p:nvSpPr>
        <p:spPr>
          <a:xfrm>
            <a:off x="3276600" y="5105400"/>
            <a:ext cx="2590800" cy="369332"/>
          </a:xfrm>
          <a:prstGeom prst="rect">
            <a:avLst/>
          </a:prstGeom>
          <a:noFill/>
        </p:spPr>
        <p:txBody>
          <a:bodyPr wrap="square" rtlCol="0">
            <a:spAutoFit/>
          </a:bodyPr>
          <a:lstStyle/>
          <a:p>
            <a:pPr algn="ctr"/>
            <a:r>
              <a:rPr lang="en-US" b="1" dirty="0"/>
              <a:t>  </a:t>
            </a:r>
          </a:p>
        </p:txBody>
      </p:sp>
      <p:sp>
        <p:nvSpPr>
          <p:cNvPr id="95" name="TextBox 94"/>
          <p:cNvSpPr txBox="1"/>
          <p:nvPr/>
        </p:nvSpPr>
        <p:spPr>
          <a:xfrm>
            <a:off x="0" y="4495800"/>
            <a:ext cx="1066800" cy="307777"/>
          </a:xfrm>
          <a:prstGeom prst="rect">
            <a:avLst/>
          </a:prstGeom>
          <a:noFill/>
        </p:spPr>
        <p:txBody>
          <a:bodyPr wrap="square" rtlCol="0">
            <a:spAutoFit/>
          </a:bodyPr>
          <a:lstStyle/>
          <a:p>
            <a:r>
              <a:rPr lang="en-US" sz="1400" b="1" i="1" dirty="0"/>
              <a:t> </a:t>
            </a:r>
            <a:endParaRPr lang="en-US" sz="1600" b="1" i="1" dirty="0"/>
          </a:p>
        </p:txBody>
      </p:sp>
      <p:sp>
        <p:nvSpPr>
          <p:cNvPr id="96" name="TextBox 95"/>
          <p:cNvSpPr txBox="1"/>
          <p:nvPr/>
        </p:nvSpPr>
        <p:spPr>
          <a:xfrm>
            <a:off x="228600" y="4419600"/>
            <a:ext cx="1295400" cy="307777"/>
          </a:xfrm>
          <a:prstGeom prst="rect">
            <a:avLst/>
          </a:prstGeom>
          <a:noFill/>
        </p:spPr>
        <p:txBody>
          <a:bodyPr wrap="square" rtlCol="0">
            <a:spAutoFit/>
          </a:bodyPr>
          <a:lstStyle/>
          <a:p>
            <a:r>
              <a:rPr lang="en-US" sz="1400" b="1" i="1" dirty="0"/>
              <a:t> </a:t>
            </a:r>
            <a:endParaRPr lang="en-US" sz="1600" b="1" i="1" dirty="0"/>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100" name="TextBox 99"/>
          <p:cNvSpPr txBox="1"/>
          <p:nvPr/>
        </p:nvSpPr>
        <p:spPr>
          <a:xfrm>
            <a:off x="0" y="5410200"/>
            <a:ext cx="16002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cxnSp>
        <p:nvCxnSpPr>
          <p:cNvPr id="64" name="Straight Connector 63"/>
          <p:cNvCxnSpPr/>
          <p:nvPr/>
        </p:nvCxnSpPr>
        <p:spPr>
          <a:xfrm rot="5400000">
            <a:off x="4038600" y="2971800"/>
            <a:ext cx="1981200" cy="1524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0" y="4724400"/>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219200" y="3733800"/>
            <a:ext cx="2057400" cy="338554"/>
          </a:xfrm>
          <a:prstGeom prst="rect">
            <a:avLst/>
          </a:prstGeom>
          <a:noFill/>
        </p:spPr>
        <p:txBody>
          <a:bodyPr wrap="square" rtlCol="0">
            <a:spAutoFit/>
          </a:bodyPr>
          <a:lstStyle/>
          <a:p>
            <a:r>
              <a:rPr lang="en-US" sz="1600" dirty="0"/>
              <a:t>         Chapters 1-39</a:t>
            </a:r>
          </a:p>
        </p:txBody>
      </p:sp>
      <p:sp>
        <p:nvSpPr>
          <p:cNvPr id="118" name="TextBox 117"/>
          <p:cNvSpPr txBox="1"/>
          <p:nvPr/>
        </p:nvSpPr>
        <p:spPr>
          <a:xfrm>
            <a:off x="3048000" y="3733800"/>
            <a:ext cx="1905000" cy="338554"/>
          </a:xfrm>
          <a:prstGeom prst="rect">
            <a:avLst/>
          </a:prstGeom>
          <a:noFill/>
        </p:spPr>
        <p:txBody>
          <a:bodyPr wrap="square" rtlCol="0">
            <a:spAutoFit/>
          </a:bodyPr>
          <a:lstStyle/>
          <a:p>
            <a:r>
              <a:rPr lang="en-US" sz="1600" dirty="0"/>
              <a:t>         Chapters 40-48</a:t>
            </a:r>
          </a:p>
        </p:txBody>
      </p:sp>
      <p:sp>
        <p:nvSpPr>
          <p:cNvPr id="132" name="TextBox 131"/>
          <p:cNvSpPr txBox="1"/>
          <p:nvPr/>
        </p:nvSpPr>
        <p:spPr>
          <a:xfrm>
            <a:off x="1676400" y="4038600"/>
            <a:ext cx="2514600" cy="369332"/>
          </a:xfrm>
          <a:prstGeom prst="rect">
            <a:avLst/>
          </a:prstGeom>
          <a:noFill/>
        </p:spPr>
        <p:txBody>
          <a:bodyPr wrap="square" rtlCol="0">
            <a:spAutoFit/>
          </a:bodyPr>
          <a:lstStyle/>
          <a:p>
            <a:r>
              <a:rPr lang="en-US" dirty="0"/>
              <a:t>           </a:t>
            </a:r>
          </a:p>
        </p:txBody>
      </p:sp>
      <p:sp>
        <p:nvSpPr>
          <p:cNvPr id="145" name="TextBox 144"/>
          <p:cNvSpPr txBox="1"/>
          <p:nvPr/>
        </p:nvSpPr>
        <p:spPr>
          <a:xfrm>
            <a:off x="1600200" y="1524000"/>
            <a:ext cx="35052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898889" y="1998340"/>
            <a:ext cx="461665" cy="1436132"/>
          </a:xfrm>
          <a:prstGeom prst="rect">
            <a:avLst/>
          </a:prstGeom>
          <a:noFill/>
        </p:spPr>
        <p:txBody>
          <a:bodyPr vert="vert270" wrap="square" rtlCol="0">
            <a:spAutoFit/>
          </a:bodyPr>
          <a:lstStyle/>
          <a:p>
            <a:r>
              <a:rPr lang="en-US" dirty="0"/>
              <a:t> </a:t>
            </a:r>
          </a:p>
        </p:txBody>
      </p:sp>
      <p:sp>
        <p:nvSpPr>
          <p:cNvPr id="148" name="TextBox 147"/>
          <p:cNvSpPr txBox="1"/>
          <p:nvPr/>
        </p:nvSpPr>
        <p:spPr>
          <a:xfrm rot="283774">
            <a:off x="8369963" y="1450494"/>
            <a:ext cx="461665" cy="2050393"/>
          </a:xfrm>
          <a:prstGeom prst="rect">
            <a:avLst/>
          </a:prstGeom>
          <a:noFill/>
        </p:spPr>
        <p:txBody>
          <a:bodyPr vert="vert270" wrap="square" rtlCol="0">
            <a:spAutoFit/>
          </a:bodyPr>
          <a:lstStyle/>
          <a:p>
            <a:r>
              <a:rPr lang="en-US" dirty="0"/>
              <a:t> </a:t>
            </a:r>
          </a:p>
        </p:txBody>
      </p:sp>
      <p:sp>
        <p:nvSpPr>
          <p:cNvPr id="153" name="TextBox 152"/>
          <p:cNvSpPr txBox="1"/>
          <p:nvPr/>
        </p:nvSpPr>
        <p:spPr>
          <a:xfrm>
            <a:off x="5334000" y="2057400"/>
            <a:ext cx="1066800" cy="338554"/>
          </a:xfrm>
          <a:prstGeom prst="rect">
            <a:avLst/>
          </a:prstGeom>
          <a:noFill/>
        </p:spPr>
        <p:txBody>
          <a:bodyPr wrap="square" rtlCol="0">
            <a:spAutoFit/>
          </a:bodyPr>
          <a:lstStyle/>
          <a:p>
            <a:r>
              <a:rPr lang="en-US" sz="1600"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cxnSp>
        <p:nvCxnSpPr>
          <p:cNvPr id="43" name="Straight Connector 42"/>
          <p:cNvCxnSpPr/>
          <p:nvPr/>
        </p:nvCxnSpPr>
        <p:spPr>
          <a:xfrm rot="5400000">
            <a:off x="2400300" y="2933700"/>
            <a:ext cx="1905000" cy="152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600700" y="3009900"/>
            <a:ext cx="1905000" cy="1524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953000" y="3733800"/>
            <a:ext cx="1676400" cy="338554"/>
          </a:xfrm>
          <a:prstGeom prst="rect">
            <a:avLst/>
          </a:prstGeom>
          <a:noFill/>
        </p:spPr>
        <p:txBody>
          <a:bodyPr wrap="square" rtlCol="0">
            <a:spAutoFit/>
          </a:bodyPr>
          <a:lstStyle/>
          <a:p>
            <a:r>
              <a:rPr lang="en-US" sz="1600" dirty="0"/>
              <a:t>Chapters  49-53</a:t>
            </a:r>
          </a:p>
        </p:txBody>
      </p:sp>
      <p:sp>
        <p:nvSpPr>
          <p:cNvPr id="46" name="TextBox 45"/>
          <p:cNvSpPr txBox="1"/>
          <p:nvPr/>
        </p:nvSpPr>
        <p:spPr>
          <a:xfrm>
            <a:off x="6629400" y="3733800"/>
            <a:ext cx="1828800" cy="338554"/>
          </a:xfrm>
          <a:prstGeom prst="rect">
            <a:avLst/>
          </a:prstGeom>
          <a:noFill/>
        </p:spPr>
        <p:txBody>
          <a:bodyPr wrap="square" rtlCol="0">
            <a:spAutoFit/>
          </a:bodyPr>
          <a:lstStyle/>
          <a:p>
            <a:r>
              <a:rPr lang="en-US" sz="1600" dirty="0"/>
              <a:t>  Chapters 54-66</a:t>
            </a:r>
          </a:p>
        </p:txBody>
      </p:sp>
      <p:sp>
        <p:nvSpPr>
          <p:cNvPr id="47" name="TextBox 46"/>
          <p:cNvSpPr txBox="1"/>
          <p:nvPr/>
        </p:nvSpPr>
        <p:spPr>
          <a:xfrm>
            <a:off x="1371600" y="1524000"/>
            <a:ext cx="2450310" cy="523220"/>
          </a:xfrm>
          <a:prstGeom prst="rect">
            <a:avLst/>
          </a:prstGeom>
          <a:noFill/>
        </p:spPr>
        <p:txBody>
          <a:bodyPr wrap="square" rtlCol="0">
            <a:spAutoFit/>
          </a:bodyPr>
          <a:lstStyle/>
          <a:p>
            <a:r>
              <a:rPr lang="en-US" sz="1400" dirty="0">
                <a:latin typeface="Arial Black" pitchFamily="34" charset="0"/>
              </a:rPr>
              <a:t>    The Judgment</a:t>
            </a:r>
          </a:p>
          <a:p>
            <a:r>
              <a:rPr lang="en-US" sz="1400" dirty="0">
                <a:latin typeface="Arial Black" pitchFamily="34" charset="0"/>
              </a:rPr>
              <a:t>         of God</a:t>
            </a:r>
          </a:p>
        </p:txBody>
      </p:sp>
      <p:sp>
        <p:nvSpPr>
          <p:cNvPr id="48" name="TextBox 47"/>
          <p:cNvSpPr txBox="1"/>
          <p:nvPr/>
        </p:nvSpPr>
        <p:spPr>
          <a:xfrm>
            <a:off x="3352800" y="2032278"/>
            <a:ext cx="1905000" cy="584775"/>
          </a:xfrm>
          <a:prstGeom prst="rect">
            <a:avLst/>
          </a:prstGeom>
          <a:noFill/>
        </p:spPr>
        <p:txBody>
          <a:bodyPr wrap="square" rtlCol="0">
            <a:spAutoFit/>
          </a:bodyPr>
          <a:lstStyle/>
          <a:p>
            <a:r>
              <a:rPr lang="en-US" sz="1600" dirty="0">
                <a:latin typeface="Arial Black" pitchFamily="34" charset="0"/>
              </a:rPr>
              <a:t>  </a:t>
            </a:r>
            <a:r>
              <a:rPr lang="en-US" sz="1600" b="1" dirty="0"/>
              <a:t>The Supremacy</a:t>
            </a:r>
          </a:p>
          <a:p>
            <a:r>
              <a:rPr lang="en-US" sz="1600" b="1" dirty="0"/>
              <a:t>        of the Lord</a:t>
            </a:r>
          </a:p>
        </p:txBody>
      </p:sp>
      <p:sp>
        <p:nvSpPr>
          <p:cNvPr id="49" name="TextBox 48"/>
          <p:cNvSpPr txBox="1"/>
          <p:nvPr/>
        </p:nvSpPr>
        <p:spPr>
          <a:xfrm>
            <a:off x="5029200" y="1981200"/>
            <a:ext cx="1807045" cy="584775"/>
          </a:xfrm>
          <a:prstGeom prst="rect">
            <a:avLst/>
          </a:prstGeom>
          <a:noFill/>
        </p:spPr>
        <p:txBody>
          <a:bodyPr wrap="square" rtlCol="0">
            <a:spAutoFit/>
          </a:bodyPr>
          <a:lstStyle/>
          <a:p>
            <a:r>
              <a:rPr lang="en-US" sz="1600" b="1" dirty="0">
                <a:latin typeface="Arial Black" pitchFamily="34" charset="0"/>
              </a:rPr>
              <a:t>    </a:t>
            </a:r>
            <a:r>
              <a:rPr lang="en-US" sz="1600" b="1" dirty="0"/>
              <a:t>The Servant   </a:t>
            </a:r>
            <a:br>
              <a:rPr lang="en-US" sz="1600" b="1" dirty="0"/>
            </a:br>
            <a:r>
              <a:rPr lang="en-US" sz="1600" b="1" dirty="0"/>
              <a:t>       of the  Lord</a:t>
            </a:r>
          </a:p>
        </p:txBody>
      </p:sp>
      <p:sp>
        <p:nvSpPr>
          <p:cNvPr id="50" name="TextBox 49"/>
          <p:cNvSpPr txBox="1"/>
          <p:nvPr/>
        </p:nvSpPr>
        <p:spPr>
          <a:xfrm>
            <a:off x="6629400" y="1981200"/>
            <a:ext cx="1968039" cy="584775"/>
          </a:xfrm>
          <a:prstGeom prst="rect">
            <a:avLst/>
          </a:prstGeom>
          <a:noFill/>
        </p:spPr>
        <p:txBody>
          <a:bodyPr wrap="square" rtlCol="0">
            <a:spAutoFit/>
          </a:bodyPr>
          <a:lstStyle/>
          <a:p>
            <a:r>
              <a:rPr lang="en-US" sz="1600" dirty="0"/>
              <a:t>    </a:t>
            </a:r>
            <a:r>
              <a:rPr lang="en-US" sz="1600" b="1" dirty="0"/>
              <a:t>The Future Plan</a:t>
            </a:r>
          </a:p>
          <a:p>
            <a:r>
              <a:rPr lang="en-US" sz="1600" b="1" dirty="0"/>
              <a:t>        of the Lord</a:t>
            </a:r>
          </a:p>
        </p:txBody>
      </p:sp>
      <p:sp>
        <p:nvSpPr>
          <p:cNvPr id="52" name="TextBox 51"/>
          <p:cNvSpPr txBox="1"/>
          <p:nvPr/>
        </p:nvSpPr>
        <p:spPr>
          <a:xfrm>
            <a:off x="5029200" y="2514600"/>
            <a:ext cx="1996314" cy="1200329"/>
          </a:xfrm>
          <a:prstGeom prst="rect">
            <a:avLst/>
          </a:prstGeom>
          <a:noFill/>
        </p:spPr>
        <p:txBody>
          <a:bodyPr wrap="square" rtlCol="0">
            <a:spAutoFit/>
          </a:bodyPr>
          <a:lstStyle/>
          <a:p>
            <a:r>
              <a:rPr lang="en-US" sz="1600" i="1" dirty="0"/>
              <a:t>    </a:t>
            </a:r>
            <a:r>
              <a:rPr lang="en-US" sz="1400" i="1" dirty="0"/>
              <a:t>Servant Songs:</a:t>
            </a:r>
          </a:p>
          <a:p>
            <a:r>
              <a:rPr lang="en-US" sz="1400" i="1" dirty="0"/>
              <a:t>           </a:t>
            </a:r>
            <a:r>
              <a:rPr lang="en-US" sz="1200" i="1" dirty="0"/>
              <a:t>42:1-9</a:t>
            </a:r>
          </a:p>
          <a:p>
            <a:r>
              <a:rPr lang="en-US" sz="1400" i="1" dirty="0"/>
              <a:t>          49:1-13</a:t>
            </a:r>
          </a:p>
          <a:p>
            <a:r>
              <a:rPr lang="en-US" sz="1400" i="1" dirty="0"/>
              <a:t>          50:4-11</a:t>
            </a:r>
          </a:p>
          <a:p>
            <a:r>
              <a:rPr lang="en-US" sz="1400" i="1" dirty="0"/>
              <a:t>     52:7, 13; 53:12</a:t>
            </a:r>
          </a:p>
        </p:txBody>
      </p:sp>
      <p:sp>
        <p:nvSpPr>
          <p:cNvPr id="53" name="TextBox 52"/>
          <p:cNvSpPr txBox="1"/>
          <p:nvPr/>
        </p:nvSpPr>
        <p:spPr>
          <a:xfrm>
            <a:off x="381000" y="4114800"/>
            <a:ext cx="1066800" cy="338554"/>
          </a:xfrm>
          <a:prstGeom prst="rect">
            <a:avLst/>
          </a:prstGeom>
          <a:noFill/>
        </p:spPr>
        <p:txBody>
          <a:bodyPr wrap="square" rtlCol="0">
            <a:spAutoFit/>
          </a:bodyPr>
          <a:lstStyle/>
          <a:p>
            <a:r>
              <a:rPr lang="en-US" sz="1600" dirty="0"/>
              <a:t>Emphasis</a:t>
            </a:r>
          </a:p>
        </p:txBody>
      </p:sp>
      <p:sp>
        <p:nvSpPr>
          <p:cNvPr id="55" name="TextBox 54"/>
          <p:cNvSpPr txBox="1"/>
          <p:nvPr/>
        </p:nvSpPr>
        <p:spPr>
          <a:xfrm rot="10800000" flipV="1">
            <a:off x="0" y="4709747"/>
            <a:ext cx="1752600" cy="369332"/>
          </a:xfrm>
          <a:prstGeom prst="rect">
            <a:avLst/>
          </a:prstGeom>
          <a:noFill/>
        </p:spPr>
        <p:txBody>
          <a:bodyPr wrap="square" rtlCol="0">
            <a:spAutoFit/>
          </a:bodyPr>
          <a:lstStyle/>
          <a:p>
            <a:r>
              <a:rPr lang="en-US" dirty="0"/>
              <a:t>         </a:t>
            </a:r>
            <a:r>
              <a:rPr lang="en-US" sz="1600" dirty="0"/>
              <a:t>Timeline</a:t>
            </a:r>
          </a:p>
        </p:txBody>
      </p:sp>
      <p:sp>
        <p:nvSpPr>
          <p:cNvPr id="57" name="TextBox 56"/>
          <p:cNvSpPr txBox="1"/>
          <p:nvPr/>
        </p:nvSpPr>
        <p:spPr>
          <a:xfrm>
            <a:off x="2667000" y="4648200"/>
            <a:ext cx="2209800" cy="584775"/>
          </a:xfrm>
          <a:prstGeom prst="rect">
            <a:avLst/>
          </a:prstGeom>
          <a:noFill/>
        </p:spPr>
        <p:txBody>
          <a:bodyPr wrap="square" rtlCol="0">
            <a:spAutoFit/>
          </a:bodyPr>
          <a:lstStyle/>
          <a:p>
            <a:r>
              <a:rPr lang="en-US" sz="1600" b="1" dirty="0"/>
              <a:t>Kings</a:t>
            </a:r>
            <a:r>
              <a:rPr lang="en-US" sz="1600" dirty="0"/>
              <a:t>: Uzziah, Jotham, </a:t>
            </a:r>
          </a:p>
          <a:p>
            <a:r>
              <a:rPr lang="en-US" sz="1600" dirty="0"/>
              <a:t>     Ahaz &amp; Hezekiah</a:t>
            </a:r>
          </a:p>
        </p:txBody>
      </p:sp>
      <p:cxnSp>
        <p:nvCxnSpPr>
          <p:cNvPr id="59" name="Straight Connector 58"/>
          <p:cNvCxnSpPr/>
          <p:nvPr/>
        </p:nvCxnSpPr>
        <p:spPr>
          <a:xfrm rot="5400000">
            <a:off x="4610100" y="4914900"/>
            <a:ext cx="533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800600" y="4648200"/>
            <a:ext cx="4038600" cy="584775"/>
          </a:xfrm>
          <a:prstGeom prst="rect">
            <a:avLst/>
          </a:prstGeom>
          <a:noFill/>
        </p:spPr>
        <p:txBody>
          <a:bodyPr wrap="square" rtlCol="0">
            <a:spAutoFit/>
          </a:bodyPr>
          <a:lstStyle/>
          <a:p>
            <a:r>
              <a:rPr lang="en-US" sz="1600" b="1" dirty="0"/>
              <a:t>     Prophets:</a:t>
            </a:r>
            <a:r>
              <a:rPr lang="en-US" sz="1600" dirty="0"/>
              <a:t>: Amos &amp; Hosea (north); </a:t>
            </a:r>
          </a:p>
          <a:p>
            <a:r>
              <a:rPr lang="en-US" sz="1600" dirty="0"/>
              <a:t>                        Micah (south)</a:t>
            </a:r>
          </a:p>
        </p:txBody>
      </p:sp>
      <p:sp>
        <p:nvSpPr>
          <p:cNvPr id="81" name="TextBox 80"/>
          <p:cNvSpPr txBox="1"/>
          <p:nvPr/>
        </p:nvSpPr>
        <p:spPr>
          <a:xfrm>
            <a:off x="1524000" y="2057400"/>
            <a:ext cx="1828800" cy="276999"/>
          </a:xfrm>
          <a:prstGeom prst="rect">
            <a:avLst/>
          </a:prstGeom>
          <a:noFill/>
        </p:spPr>
        <p:txBody>
          <a:bodyPr wrap="square" rtlCol="0">
            <a:spAutoFit/>
          </a:bodyPr>
          <a:lstStyle/>
          <a:p>
            <a:r>
              <a:rPr lang="en-US" sz="1200" dirty="0"/>
              <a:t> Against Judah  (1-12)</a:t>
            </a:r>
          </a:p>
        </p:txBody>
      </p:sp>
      <p:cxnSp>
        <p:nvCxnSpPr>
          <p:cNvPr id="87" name="Straight Connector 86"/>
          <p:cNvCxnSpPr/>
          <p:nvPr/>
        </p:nvCxnSpPr>
        <p:spPr>
          <a:xfrm>
            <a:off x="1600200" y="28956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295400" y="2286000"/>
            <a:ext cx="2057400" cy="307777"/>
          </a:xfrm>
          <a:prstGeom prst="rect">
            <a:avLst/>
          </a:prstGeom>
          <a:noFill/>
        </p:spPr>
        <p:txBody>
          <a:bodyPr wrap="square" rtlCol="0">
            <a:spAutoFit/>
          </a:bodyPr>
          <a:lstStyle/>
          <a:p>
            <a:r>
              <a:rPr lang="en-US" sz="1400" dirty="0"/>
              <a:t>       </a:t>
            </a:r>
            <a:r>
              <a:rPr lang="en-US" sz="1200" dirty="0"/>
              <a:t>Against Nations  (13-23)</a:t>
            </a:r>
          </a:p>
        </p:txBody>
      </p:sp>
      <p:cxnSp>
        <p:nvCxnSpPr>
          <p:cNvPr id="97" name="Straight Connector 96"/>
          <p:cNvCxnSpPr/>
          <p:nvPr/>
        </p:nvCxnSpPr>
        <p:spPr>
          <a:xfrm>
            <a:off x="1676400" y="2286000"/>
            <a:ext cx="121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447800" y="2590800"/>
            <a:ext cx="1905000" cy="523220"/>
          </a:xfrm>
          <a:prstGeom prst="rect">
            <a:avLst/>
          </a:prstGeom>
          <a:noFill/>
        </p:spPr>
        <p:txBody>
          <a:bodyPr wrap="square" rtlCol="0">
            <a:spAutoFit/>
          </a:bodyPr>
          <a:lstStyle/>
          <a:p>
            <a:r>
              <a:rPr lang="en-US" sz="1400" dirty="0"/>
              <a:t>  </a:t>
            </a:r>
            <a:r>
              <a:rPr lang="en-US" sz="1200" dirty="0"/>
              <a:t>Day of the Lord  (24-27) </a:t>
            </a:r>
          </a:p>
          <a:p>
            <a:r>
              <a:rPr lang="en-US" sz="1400" dirty="0"/>
              <a:t>            </a:t>
            </a:r>
          </a:p>
        </p:txBody>
      </p:sp>
      <p:cxnSp>
        <p:nvCxnSpPr>
          <p:cNvPr id="106" name="Straight Connector 105"/>
          <p:cNvCxnSpPr/>
          <p:nvPr/>
        </p:nvCxnSpPr>
        <p:spPr>
          <a:xfrm>
            <a:off x="1676400" y="25908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rot="10800000" flipV="1">
            <a:off x="1143000" y="2871402"/>
            <a:ext cx="2362200" cy="276999"/>
          </a:xfrm>
          <a:prstGeom prst="rect">
            <a:avLst/>
          </a:prstGeom>
          <a:noFill/>
        </p:spPr>
        <p:txBody>
          <a:bodyPr wrap="square" rtlCol="0">
            <a:spAutoFit/>
          </a:bodyPr>
          <a:lstStyle/>
          <a:p>
            <a:r>
              <a:rPr lang="en-US" sz="1200" dirty="0"/>
              <a:t>        Judgment &amp; Blessing   (28-35)</a:t>
            </a:r>
          </a:p>
        </p:txBody>
      </p:sp>
      <p:cxnSp>
        <p:nvCxnSpPr>
          <p:cNvPr id="121" name="Straight Connector 120"/>
          <p:cNvCxnSpPr/>
          <p:nvPr/>
        </p:nvCxnSpPr>
        <p:spPr>
          <a:xfrm>
            <a:off x="1524000" y="3124200"/>
            <a:ext cx="1600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1295400" y="3124200"/>
            <a:ext cx="2057400" cy="276999"/>
          </a:xfrm>
          <a:prstGeom prst="rect">
            <a:avLst/>
          </a:prstGeom>
          <a:noFill/>
        </p:spPr>
        <p:txBody>
          <a:bodyPr wrap="square" rtlCol="0">
            <a:spAutoFit/>
          </a:bodyPr>
          <a:lstStyle/>
          <a:p>
            <a:r>
              <a:rPr lang="en-US" sz="1200" dirty="0"/>
              <a:t>     Historical Interlude (36-39)</a:t>
            </a:r>
          </a:p>
        </p:txBody>
      </p:sp>
      <p:sp>
        <p:nvSpPr>
          <p:cNvPr id="129" name="TextBox 128"/>
          <p:cNvSpPr txBox="1"/>
          <p:nvPr/>
        </p:nvSpPr>
        <p:spPr>
          <a:xfrm>
            <a:off x="3352800" y="1524000"/>
            <a:ext cx="5334000" cy="400110"/>
          </a:xfrm>
          <a:prstGeom prst="rect">
            <a:avLst/>
          </a:prstGeom>
          <a:noFill/>
        </p:spPr>
        <p:txBody>
          <a:bodyPr wrap="square" rtlCol="0">
            <a:spAutoFit/>
          </a:bodyPr>
          <a:lstStyle/>
          <a:p>
            <a:r>
              <a:rPr lang="en-US" sz="2000" dirty="0">
                <a:latin typeface="Arial Black" pitchFamily="34" charset="0"/>
              </a:rPr>
              <a:t>    The Deliverance of God (40-66)</a:t>
            </a:r>
          </a:p>
        </p:txBody>
      </p:sp>
      <p:sp>
        <p:nvSpPr>
          <p:cNvPr id="130" name="TextBox 129"/>
          <p:cNvSpPr txBox="1"/>
          <p:nvPr/>
        </p:nvSpPr>
        <p:spPr>
          <a:xfrm>
            <a:off x="3276600" y="2743200"/>
            <a:ext cx="1981200" cy="646331"/>
          </a:xfrm>
          <a:prstGeom prst="rect">
            <a:avLst/>
          </a:prstGeom>
          <a:noFill/>
        </p:spPr>
        <p:txBody>
          <a:bodyPr wrap="square" rtlCol="0">
            <a:spAutoFit/>
          </a:bodyPr>
          <a:lstStyle/>
          <a:p>
            <a:r>
              <a:rPr lang="en-US" sz="1200" dirty="0"/>
              <a:t>   115 references  to  God’s    </a:t>
            </a:r>
            <a:br>
              <a:rPr lang="en-US" sz="1200" dirty="0"/>
            </a:br>
            <a:r>
              <a:rPr lang="en-US" sz="1200" dirty="0"/>
              <a:t>      greatness  &amp;  power!</a:t>
            </a:r>
          </a:p>
          <a:p>
            <a:r>
              <a:rPr lang="en-US" sz="1200" dirty="0"/>
              <a:t>                 (40:1-2, 11)</a:t>
            </a:r>
          </a:p>
        </p:txBody>
      </p:sp>
      <p:sp>
        <p:nvSpPr>
          <p:cNvPr id="131" name="TextBox 130"/>
          <p:cNvSpPr txBox="1"/>
          <p:nvPr/>
        </p:nvSpPr>
        <p:spPr>
          <a:xfrm>
            <a:off x="6477000" y="2590800"/>
            <a:ext cx="1981200" cy="1015663"/>
          </a:xfrm>
          <a:prstGeom prst="rect">
            <a:avLst/>
          </a:prstGeom>
          <a:noFill/>
        </p:spPr>
        <p:txBody>
          <a:bodyPr wrap="square" rtlCol="0">
            <a:spAutoFit/>
          </a:bodyPr>
          <a:lstStyle/>
          <a:p>
            <a:r>
              <a:rPr lang="en-US" sz="1200" dirty="0"/>
              <a:t>  “My house will be called a    </a:t>
            </a:r>
            <a:br>
              <a:rPr lang="en-US" sz="1200" dirty="0"/>
            </a:br>
            <a:r>
              <a:rPr lang="en-US" sz="1200" dirty="0"/>
              <a:t>      house of prayer” (56:7)</a:t>
            </a:r>
            <a:br>
              <a:rPr lang="en-US" sz="1200" dirty="0"/>
            </a:br>
            <a:endParaRPr lang="en-US" sz="1200" dirty="0"/>
          </a:p>
          <a:p>
            <a:r>
              <a:rPr lang="en-US" sz="1200" dirty="0"/>
              <a:t>  “There is no peace for the   </a:t>
            </a:r>
            <a:br>
              <a:rPr lang="en-US" sz="1200" dirty="0"/>
            </a:br>
            <a:r>
              <a:rPr lang="en-US" sz="1200" dirty="0"/>
              <a:t>   wicked.” (48:22; 57:21)</a:t>
            </a:r>
          </a:p>
        </p:txBody>
      </p:sp>
      <p:sp>
        <p:nvSpPr>
          <p:cNvPr id="134" name="TextBox 133"/>
          <p:cNvSpPr txBox="1"/>
          <p:nvPr/>
        </p:nvSpPr>
        <p:spPr>
          <a:xfrm>
            <a:off x="1295401" y="4038600"/>
            <a:ext cx="2133599" cy="584775"/>
          </a:xfrm>
          <a:prstGeom prst="rect">
            <a:avLst/>
          </a:prstGeom>
          <a:noFill/>
        </p:spPr>
        <p:txBody>
          <a:bodyPr wrap="square" rtlCol="0">
            <a:spAutoFit/>
          </a:bodyPr>
          <a:lstStyle/>
          <a:p>
            <a:r>
              <a:rPr lang="en-US" sz="1600" dirty="0"/>
              <a:t>The Law  &amp; judgment    </a:t>
            </a:r>
            <a:br>
              <a:rPr lang="en-US" sz="1600" dirty="0"/>
            </a:br>
            <a:r>
              <a:rPr lang="en-US" sz="1600" dirty="0"/>
              <a:t>     of disobedience</a:t>
            </a:r>
          </a:p>
        </p:txBody>
      </p:sp>
      <p:sp>
        <p:nvSpPr>
          <p:cNvPr id="136" name="TextBox 135"/>
          <p:cNvSpPr txBox="1"/>
          <p:nvPr/>
        </p:nvSpPr>
        <p:spPr>
          <a:xfrm>
            <a:off x="1371600" y="4648200"/>
            <a:ext cx="1143000" cy="584775"/>
          </a:xfrm>
          <a:prstGeom prst="rect">
            <a:avLst/>
          </a:prstGeom>
          <a:noFill/>
        </p:spPr>
        <p:txBody>
          <a:bodyPr wrap="square" rtlCol="0">
            <a:spAutoFit/>
          </a:bodyPr>
          <a:lstStyle/>
          <a:p>
            <a:r>
              <a:rPr lang="en-US" sz="1600" dirty="0"/>
              <a:t>740 – 686 B.C. </a:t>
            </a:r>
          </a:p>
        </p:txBody>
      </p:sp>
      <p:cxnSp>
        <p:nvCxnSpPr>
          <p:cNvPr id="142" name="Straight Connector 141"/>
          <p:cNvCxnSpPr/>
          <p:nvPr/>
        </p:nvCxnSpPr>
        <p:spPr>
          <a:xfrm rot="5400000">
            <a:off x="2247900" y="4914900"/>
            <a:ext cx="533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0" y="5181600"/>
            <a:ext cx="1732767" cy="338554"/>
          </a:xfrm>
          <a:prstGeom prst="rect">
            <a:avLst/>
          </a:prstGeom>
          <a:noFill/>
        </p:spPr>
        <p:txBody>
          <a:bodyPr wrap="square" rtlCol="0">
            <a:spAutoFit/>
          </a:bodyPr>
          <a:lstStyle/>
          <a:p>
            <a:r>
              <a:rPr lang="en-US" sz="1600" dirty="0"/>
              <a:t>      Key Verses</a:t>
            </a:r>
          </a:p>
        </p:txBody>
      </p:sp>
      <p:sp>
        <p:nvSpPr>
          <p:cNvPr id="151" name="TextBox 150"/>
          <p:cNvSpPr txBox="1"/>
          <p:nvPr/>
        </p:nvSpPr>
        <p:spPr>
          <a:xfrm>
            <a:off x="2819400" y="5181600"/>
            <a:ext cx="3581400" cy="369332"/>
          </a:xfrm>
          <a:prstGeom prst="rect">
            <a:avLst/>
          </a:prstGeom>
          <a:noFill/>
        </p:spPr>
        <p:txBody>
          <a:bodyPr wrap="square" rtlCol="0">
            <a:spAutoFit/>
          </a:bodyPr>
          <a:lstStyle/>
          <a:p>
            <a:r>
              <a:rPr lang="en-US" dirty="0"/>
              <a:t>          2:3-5; 6:1-3; 7:14; 9:6; 53:1 ff.  </a:t>
            </a:r>
          </a:p>
        </p:txBody>
      </p:sp>
      <p:sp>
        <p:nvSpPr>
          <p:cNvPr id="152" name="TextBox 151"/>
          <p:cNvSpPr txBox="1"/>
          <p:nvPr/>
        </p:nvSpPr>
        <p:spPr>
          <a:xfrm>
            <a:off x="0" y="5638800"/>
            <a:ext cx="1524000" cy="338554"/>
          </a:xfrm>
          <a:prstGeom prst="rect">
            <a:avLst/>
          </a:prstGeom>
          <a:noFill/>
        </p:spPr>
        <p:txBody>
          <a:bodyPr wrap="square" rtlCol="0">
            <a:spAutoFit/>
          </a:bodyPr>
          <a:lstStyle/>
          <a:p>
            <a:r>
              <a:rPr lang="en-US" sz="1600" dirty="0"/>
              <a:t>   Main Theme</a:t>
            </a:r>
          </a:p>
        </p:txBody>
      </p:sp>
      <p:sp>
        <p:nvSpPr>
          <p:cNvPr id="154" name="TextBox 153"/>
          <p:cNvSpPr txBox="1"/>
          <p:nvPr/>
        </p:nvSpPr>
        <p:spPr>
          <a:xfrm>
            <a:off x="2743200" y="5562600"/>
            <a:ext cx="3581400" cy="369332"/>
          </a:xfrm>
          <a:prstGeom prst="rect">
            <a:avLst/>
          </a:prstGeom>
          <a:noFill/>
        </p:spPr>
        <p:txBody>
          <a:bodyPr wrap="square" rtlCol="0">
            <a:spAutoFit/>
          </a:bodyPr>
          <a:lstStyle/>
          <a:p>
            <a:r>
              <a:rPr lang="en-US" dirty="0"/>
              <a:t>          The justice and mercy of God</a:t>
            </a:r>
          </a:p>
        </p:txBody>
      </p:sp>
      <p:sp>
        <p:nvSpPr>
          <p:cNvPr id="156" name="TextBox 155"/>
          <p:cNvSpPr txBox="1"/>
          <p:nvPr/>
        </p:nvSpPr>
        <p:spPr>
          <a:xfrm>
            <a:off x="304800" y="5943600"/>
            <a:ext cx="990600" cy="584775"/>
          </a:xfrm>
          <a:prstGeom prst="rect">
            <a:avLst/>
          </a:prstGeom>
          <a:noFill/>
        </p:spPr>
        <p:txBody>
          <a:bodyPr wrap="square" rtlCol="0">
            <a:spAutoFit/>
          </a:bodyPr>
          <a:lstStyle/>
          <a:p>
            <a:r>
              <a:rPr lang="en-US" sz="1600" dirty="0"/>
              <a:t>Christ in </a:t>
            </a:r>
          </a:p>
          <a:p>
            <a:r>
              <a:rPr lang="en-US" sz="1600" dirty="0"/>
              <a:t>    Isaiah</a:t>
            </a:r>
          </a:p>
        </p:txBody>
      </p:sp>
      <p:sp>
        <p:nvSpPr>
          <p:cNvPr id="157" name="TextBox 156"/>
          <p:cNvSpPr txBox="1"/>
          <p:nvPr/>
        </p:nvSpPr>
        <p:spPr>
          <a:xfrm>
            <a:off x="1295400" y="5943600"/>
            <a:ext cx="6994580" cy="523220"/>
          </a:xfrm>
          <a:prstGeom prst="rect">
            <a:avLst/>
          </a:prstGeom>
          <a:noFill/>
        </p:spPr>
        <p:txBody>
          <a:bodyPr wrap="square" rtlCol="0">
            <a:spAutoFit/>
          </a:bodyPr>
          <a:lstStyle/>
          <a:p>
            <a:r>
              <a:rPr lang="en-US" sz="1400" dirty="0"/>
              <a:t>His first and second advents are prophesied throughout the book (9:6) – child of a virgin in 7:14,  the shoot from the stem of Jesses in chapter 11, and the suffering Servant in chapter 53.</a:t>
            </a:r>
          </a:p>
        </p:txBody>
      </p:sp>
      <p:cxnSp>
        <p:nvCxnSpPr>
          <p:cNvPr id="167" name="Straight Connector 166"/>
          <p:cNvCxnSpPr>
            <a:stCxn id="115" idx="3"/>
          </p:cNvCxnSpPr>
          <p:nvPr/>
        </p:nvCxnSpPr>
        <p:spPr>
          <a:xfrm>
            <a:off x="3276600" y="3903077"/>
            <a:ext cx="0" cy="74512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3276600" y="3962400"/>
            <a:ext cx="5029200" cy="646331"/>
          </a:xfrm>
          <a:prstGeom prst="rect">
            <a:avLst/>
          </a:prstGeom>
          <a:noFill/>
        </p:spPr>
        <p:txBody>
          <a:bodyPr wrap="square" rtlCol="0">
            <a:spAutoFit/>
          </a:bodyPr>
          <a:lstStyle/>
          <a:p>
            <a:r>
              <a:rPr lang="en-US" dirty="0"/>
              <a:t>                   God’s grace and deliverance</a:t>
            </a:r>
          </a:p>
          <a:p>
            <a:r>
              <a:rPr lang="en-US" dirty="0"/>
              <a:t>Comfort…	Promise…    	Hope…</a:t>
            </a:r>
          </a:p>
        </p:txBody>
      </p:sp>
      <p:sp>
        <p:nvSpPr>
          <p:cNvPr id="4" name="TextBox 3"/>
          <p:cNvSpPr txBox="1"/>
          <p:nvPr/>
        </p:nvSpPr>
        <p:spPr>
          <a:xfrm>
            <a:off x="50478" y="1507875"/>
            <a:ext cx="1537811" cy="738664"/>
          </a:xfrm>
          <a:prstGeom prst="rect">
            <a:avLst/>
          </a:prstGeom>
          <a:noFill/>
        </p:spPr>
        <p:txBody>
          <a:bodyPr wrap="square" rtlCol="0">
            <a:spAutoFit/>
          </a:bodyPr>
          <a:lstStyle/>
          <a:p>
            <a:r>
              <a:rPr lang="en-US" sz="1400" dirty="0"/>
              <a:t>Prophesied for 50 years  - approx. 740 to 686 BC</a:t>
            </a:r>
          </a:p>
        </p:txBody>
      </p:sp>
      <p:sp>
        <p:nvSpPr>
          <p:cNvPr id="6" name="TextBox 5"/>
          <p:cNvSpPr txBox="1"/>
          <p:nvPr/>
        </p:nvSpPr>
        <p:spPr>
          <a:xfrm>
            <a:off x="25996" y="2308828"/>
            <a:ext cx="1332470" cy="950858"/>
          </a:xfrm>
          <a:prstGeom prst="rect">
            <a:avLst/>
          </a:prstGeom>
          <a:noFill/>
        </p:spPr>
        <p:txBody>
          <a:bodyPr wrap="square" rtlCol="0">
            <a:spAutoFit/>
          </a:bodyPr>
          <a:lstStyle/>
          <a:p>
            <a:r>
              <a:rPr lang="en-US" sz="1400" dirty="0"/>
              <a:t>Contemporary with Amos &amp; Hosea (n) and Micah (s) </a:t>
            </a:r>
          </a:p>
        </p:txBody>
      </p:sp>
      <p:sp>
        <p:nvSpPr>
          <p:cNvPr id="78" name="TextBox 77"/>
          <p:cNvSpPr txBox="1"/>
          <p:nvPr/>
        </p:nvSpPr>
        <p:spPr>
          <a:xfrm>
            <a:off x="8167" y="3300802"/>
            <a:ext cx="1413077" cy="738664"/>
          </a:xfrm>
          <a:prstGeom prst="rect">
            <a:avLst/>
          </a:prstGeom>
          <a:noFill/>
        </p:spPr>
        <p:txBody>
          <a:bodyPr wrap="square" rtlCol="0">
            <a:spAutoFit/>
          </a:bodyPr>
          <a:lstStyle/>
          <a:p>
            <a:r>
              <a:rPr lang="en-US" sz="1400"/>
              <a:t>Kings : </a:t>
            </a:r>
            <a:r>
              <a:rPr lang="en-US" sz="1400" dirty="0"/>
              <a:t>Uzziah,</a:t>
            </a:r>
          </a:p>
          <a:p>
            <a:r>
              <a:rPr lang="en-US" sz="1400" dirty="0"/>
              <a:t>Jotham, Ahaz &amp; Hezekiah </a:t>
            </a:r>
          </a:p>
        </p:txBody>
      </p:sp>
    </p:spTree>
    <p:extLst>
      <p:ext uri="{BB962C8B-B14F-4D97-AF65-F5344CB8AC3E}">
        <p14:creationId xmlns:p14="http://schemas.microsoft.com/office/powerpoint/2010/main" val="2042422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The Deliverance of God</a:t>
            </a:r>
            <a:endParaRPr lang="en-US" dirty="0"/>
          </a:p>
        </p:txBody>
      </p:sp>
      <p:sp>
        <p:nvSpPr>
          <p:cNvPr id="4" name="TextBox 3"/>
          <p:cNvSpPr txBox="1"/>
          <p:nvPr/>
        </p:nvSpPr>
        <p:spPr>
          <a:xfrm>
            <a:off x="641322" y="2337610"/>
            <a:ext cx="8077199"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40:28  </a:t>
            </a:r>
            <a:r>
              <a:rPr lang="en-US" sz="2000" b="1" i="1" dirty="0">
                <a:solidFill>
                  <a:srgbClr val="002060"/>
                </a:solidFill>
                <a:latin typeface="Arial" panose="020B0604020202020204" pitchFamily="34" charset="0"/>
                <a:cs typeface="Arial" panose="020B0604020202020204" pitchFamily="34" charset="0"/>
              </a:rPr>
              <a:t> Have you not known?  Have you not heard?  The everlasting God, the LORD, the Creator of the ends of the Earth, neither faints nor is weary.  His understanding is unsearchable.</a:t>
            </a:r>
          </a:p>
        </p:txBody>
      </p:sp>
      <p:sp>
        <p:nvSpPr>
          <p:cNvPr id="3" name="TextBox 2"/>
          <p:cNvSpPr txBox="1"/>
          <p:nvPr/>
        </p:nvSpPr>
        <p:spPr>
          <a:xfrm>
            <a:off x="228600" y="1524000"/>
            <a:ext cx="6954148" cy="430887"/>
          </a:xfrm>
          <a:prstGeom prst="rect">
            <a:avLst/>
          </a:prstGeom>
          <a:noFill/>
        </p:spPr>
        <p:txBody>
          <a:bodyPr wrap="none" rtlCol="0">
            <a:spAutoFit/>
          </a:bodyPr>
          <a:lstStyle/>
          <a:p>
            <a:r>
              <a:rPr lang="en-US" sz="2200" b="1" dirty="0">
                <a:solidFill>
                  <a:schemeClr val="accent3">
                    <a:lumMod val="75000"/>
                  </a:schemeClr>
                </a:solidFill>
                <a:latin typeface="Arial" panose="020B0604020202020204" pitchFamily="34" charset="0"/>
                <a:cs typeface="Arial" panose="020B0604020202020204" pitchFamily="34" charset="0"/>
              </a:rPr>
              <a:t>The Supremacy of the LORD </a:t>
            </a:r>
            <a:r>
              <a:rPr lang="en-US" sz="2000" b="1" dirty="0">
                <a:latin typeface="Arial" panose="020B0604020202020204" pitchFamily="34" charset="0"/>
                <a:cs typeface="Arial" panose="020B0604020202020204" pitchFamily="34" charset="0"/>
              </a:rPr>
              <a:t>-- Chapters 40 thru 48:  </a:t>
            </a:r>
          </a:p>
        </p:txBody>
      </p:sp>
      <p:sp>
        <p:nvSpPr>
          <p:cNvPr id="5" name="TextBox 4"/>
          <p:cNvSpPr txBox="1"/>
          <p:nvPr/>
        </p:nvSpPr>
        <p:spPr>
          <a:xfrm>
            <a:off x="228600" y="1985510"/>
            <a:ext cx="8381998"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Isaiah wrote about God’s greatness and power.   </a:t>
            </a:r>
          </a:p>
        </p:txBody>
      </p:sp>
      <p:sp>
        <p:nvSpPr>
          <p:cNvPr id="9" name="TextBox 8"/>
          <p:cNvSpPr txBox="1"/>
          <p:nvPr/>
        </p:nvSpPr>
        <p:spPr>
          <a:xfrm>
            <a:off x="665986" y="3385506"/>
            <a:ext cx="8250936"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44:6   </a:t>
            </a:r>
            <a:r>
              <a:rPr lang="en-US" sz="2000" b="1" i="1" dirty="0">
                <a:solidFill>
                  <a:srgbClr val="002060"/>
                </a:solidFill>
                <a:latin typeface="Arial" panose="020B0604020202020204" pitchFamily="34" charset="0"/>
                <a:cs typeface="Arial" panose="020B0604020202020204" pitchFamily="34" charset="0"/>
              </a:rPr>
              <a:t>Thus says the LORD, the King of Israel, and his Redeemer, the LORD of hosts:  “I am the First and I am the Last; besides Me there is no God.”</a:t>
            </a:r>
          </a:p>
        </p:txBody>
      </p:sp>
      <p:sp>
        <p:nvSpPr>
          <p:cNvPr id="10" name="TextBox 9"/>
          <p:cNvSpPr txBox="1"/>
          <p:nvPr/>
        </p:nvSpPr>
        <p:spPr>
          <a:xfrm>
            <a:off x="651988" y="4399525"/>
            <a:ext cx="8362469" cy="193899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45:17-18    </a:t>
            </a:r>
            <a:r>
              <a:rPr lang="en-US" sz="2000" b="1" i="1" dirty="0">
                <a:solidFill>
                  <a:srgbClr val="002060"/>
                </a:solidFill>
                <a:latin typeface="Arial" panose="020B0604020202020204" pitchFamily="34" charset="0"/>
                <a:cs typeface="Arial" panose="020B0604020202020204" pitchFamily="34" charset="0"/>
              </a:rPr>
              <a:t>But Israel shall be saved by the LORD with an everlasting salvation; You shall not be ashamed or disgraced forever and ever.  For thus says the LORD, who created the heavens, who is God, who formed the Earth and made it, who has established it, who did not create it in vain, who formed it to be inhabited:  "I am the LORD, and there is no other.”</a:t>
            </a:r>
          </a:p>
        </p:txBody>
      </p:sp>
    </p:spTree>
    <p:extLst>
      <p:ext uri="{BB962C8B-B14F-4D97-AF65-F5344CB8AC3E}">
        <p14:creationId xmlns:p14="http://schemas.microsoft.com/office/powerpoint/2010/main" val="221312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The Deliverance of God</a:t>
            </a:r>
            <a:endParaRPr lang="en-US" dirty="0"/>
          </a:p>
        </p:txBody>
      </p:sp>
      <p:sp>
        <p:nvSpPr>
          <p:cNvPr id="3" name="TextBox 2"/>
          <p:cNvSpPr txBox="1"/>
          <p:nvPr/>
        </p:nvSpPr>
        <p:spPr>
          <a:xfrm>
            <a:off x="228600" y="1524000"/>
            <a:ext cx="6954148" cy="430887"/>
          </a:xfrm>
          <a:prstGeom prst="rect">
            <a:avLst/>
          </a:prstGeom>
          <a:noFill/>
        </p:spPr>
        <p:txBody>
          <a:bodyPr wrap="none" rtlCol="0">
            <a:spAutoFit/>
          </a:bodyPr>
          <a:lstStyle/>
          <a:p>
            <a:r>
              <a:rPr lang="en-US" sz="2200" b="1" dirty="0">
                <a:solidFill>
                  <a:schemeClr val="accent3">
                    <a:lumMod val="75000"/>
                  </a:schemeClr>
                </a:solidFill>
                <a:latin typeface="Arial" panose="020B0604020202020204" pitchFamily="34" charset="0"/>
                <a:cs typeface="Arial" panose="020B0604020202020204" pitchFamily="34" charset="0"/>
              </a:rPr>
              <a:t>The Supremacy of the LORD </a:t>
            </a:r>
            <a:r>
              <a:rPr lang="en-US" sz="2000" b="1" dirty="0">
                <a:latin typeface="Arial" panose="020B0604020202020204" pitchFamily="34" charset="0"/>
                <a:cs typeface="Arial" panose="020B0604020202020204" pitchFamily="34" charset="0"/>
              </a:rPr>
              <a:t>-- Chapters 40 thru 48:  </a:t>
            </a:r>
          </a:p>
        </p:txBody>
      </p:sp>
      <p:sp>
        <p:nvSpPr>
          <p:cNvPr id="12" name="TextBox 11"/>
          <p:cNvSpPr txBox="1"/>
          <p:nvPr/>
        </p:nvSpPr>
        <p:spPr>
          <a:xfrm>
            <a:off x="246887" y="3758894"/>
            <a:ext cx="8759327"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But the people had a problem with idols.  God uses a bit of sarcasm</a:t>
            </a:r>
          </a:p>
          <a:p>
            <a:r>
              <a:rPr lang="en-US" sz="2000" b="1" dirty="0">
                <a:latin typeface="Arial" panose="020B0604020202020204" pitchFamily="34" charset="0"/>
                <a:cs typeface="Arial" panose="020B0604020202020204" pitchFamily="34" charset="0"/>
              </a:rPr>
              <a:t>in saying what they should ask their idols.  In the next verse, He concludes that idols are nothing.</a:t>
            </a:r>
          </a:p>
        </p:txBody>
      </p:sp>
      <p:sp>
        <p:nvSpPr>
          <p:cNvPr id="13" name="TextBox 12"/>
          <p:cNvSpPr txBox="1"/>
          <p:nvPr/>
        </p:nvSpPr>
        <p:spPr>
          <a:xfrm>
            <a:off x="678178" y="4770216"/>
            <a:ext cx="8250936" cy="163121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41:23   “</a:t>
            </a:r>
            <a:r>
              <a:rPr lang="en-US" sz="2000" b="1" i="1" dirty="0">
                <a:solidFill>
                  <a:srgbClr val="002060"/>
                </a:solidFill>
                <a:latin typeface="Arial" panose="020B0604020202020204" pitchFamily="34" charset="0"/>
                <a:cs typeface="Arial" panose="020B0604020202020204" pitchFamily="34" charset="0"/>
              </a:rPr>
              <a:t>Show the things that are to come hereafter, that we may know that you are gods; Yes, do good or do evil, that we may be dismayed and see it together.   </a:t>
            </a:r>
          </a:p>
          <a:p>
            <a:r>
              <a:rPr lang="en-US" sz="2000" b="1" dirty="0">
                <a:latin typeface="Arial" panose="020B0604020202020204" pitchFamily="34" charset="0"/>
                <a:cs typeface="Arial" panose="020B0604020202020204" pitchFamily="34" charset="0"/>
              </a:rPr>
              <a:t>24 </a:t>
            </a:r>
            <a:r>
              <a:rPr lang="en-US" sz="2000" b="1" i="1" dirty="0">
                <a:solidFill>
                  <a:srgbClr val="002060"/>
                </a:solidFill>
                <a:latin typeface="Arial" panose="020B0604020202020204" pitchFamily="34" charset="0"/>
                <a:cs typeface="Arial" panose="020B0604020202020204" pitchFamily="34" charset="0"/>
              </a:rPr>
              <a:t> Indeed you are nothing, and your work is nothing; He who chooses you is an abomination.”</a:t>
            </a:r>
          </a:p>
        </p:txBody>
      </p:sp>
      <p:sp>
        <p:nvSpPr>
          <p:cNvPr id="14" name="TextBox 13"/>
          <p:cNvSpPr txBox="1"/>
          <p:nvPr/>
        </p:nvSpPr>
        <p:spPr>
          <a:xfrm>
            <a:off x="198120" y="2048295"/>
            <a:ext cx="6470041"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God will support his people, if they seek after Him.  </a:t>
            </a:r>
          </a:p>
        </p:txBody>
      </p:sp>
      <p:sp>
        <p:nvSpPr>
          <p:cNvPr id="15" name="TextBox 14"/>
          <p:cNvSpPr txBox="1"/>
          <p:nvPr/>
        </p:nvSpPr>
        <p:spPr>
          <a:xfrm>
            <a:off x="665986" y="2481798"/>
            <a:ext cx="7831837"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Isa 41:10   </a:t>
            </a:r>
            <a:r>
              <a:rPr lang="en-US" sz="2000" b="1" i="1" dirty="0">
                <a:solidFill>
                  <a:srgbClr val="002060"/>
                </a:solidFill>
                <a:latin typeface="Arial" panose="020B0604020202020204" pitchFamily="34" charset="0"/>
                <a:cs typeface="Arial" panose="020B0604020202020204" pitchFamily="34" charset="0"/>
              </a:rPr>
              <a:t>Fear not, for I am with you; Be not dismayed, for I am your God.  I will strengthen you, yes, I will help you, I will uphold you with My righteous right hand.</a:t>
            </a:r>
          </a:p>
        </p:txBody>
      </p:sp>
    </p:spTree>
    <p:extLst>
      <p:ext uri="{BB962C8B-B14F-4D97-AF65-F5344CB8AC3E}">
        <p14:creationId xmlns:p14="http://schemas.microsoft.com/office/powerpoint/2010/main" val="972677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The Deliverance of God</a:t>
            </a:r>
            <a:endParaRPr lang="en-US" dirty="0"/>
          </a:p>
        </p:txBody>
      </p:sp>
      <p:sp>
        <p:nvSpPr>
          <p:cNvPr id="3" name="TextBox 2"/>
          <p:cNvSpPr txBox="1"/>
          <p:nvPr/>
        </p:nvSpPr>
        <p:spPr>
          <a:xfrm>
            <a:off x="228600" y="1524000"/>
            <a:ext cx="6954148" cy="430887"/>
          </a:xfrm>
          <a:prstGeom prst="rect">
            <a:avLst/>
          </a:prstGeom>
          <a:noFill/>
        </p:spPr>
        <p:txBody>
          <a:bodyPr wrap="none" rtlCol="0">
            <a:spAutoFit/>
          </a:bodyPr>
          <a:lstStyle/>
          <a:p>
            <a:r>
              <a:rPr lang="en-US" sz="2200" b="1" dirty="0">
                <a:solidFill>
                  <a:schemeClr val="accent3">
                    <a:lumMod val="75000"/>
                  </a:schemeClr>
                </a:solidFill>
                <a:latin typeface="Arial" panose="020B0604020202020204" pitchFamily="34" charset="0"/>
                <a:cs typeface="Arial" panose="020B0604020202020204" pitchFamily="34" charset="0"/>
              </a:rPr>
              <a:t>The Supremacy of the LORD </a:t>
            </a:r>
            <a:r>
              <a:rPr lang="en-US" sz="2000" b="1" dirty="0">
                <a:latin typeface="Arial" panose="020B0604020202020204" pitchFamily="34" charset="0"/>
                <a:cs typeface="Arial" panose="020B0604020202020204" pitchFamily="34" charset="0"/>
              </a:rPr>
              <a:t>-- Chapters 40 thru 48:  </a:t>
            </a:r>
          </a:p>
        </p:txBody>
      </p:sp>
      <p:sp>
        <p:nvSpPr>
          <p:cNvPr id="12" name="TextBox 11"/>
          <p:cNvSpPr txBox="1"/>
          <p:nvPr/>
        </p:nvSpPr>
        <p:spPr>
          <a:xfrm>
            <a:off x="246887" y="1944624"/>
            <a:ext cx="6615914"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God shows the foolishness of idols, in Isa 44:13-19:  </a:t>
            </a:r>
          </a:p>
        </p:txBody>
      </p:sp>
      <p:sp>
        <p:nvSpPr>
          <p:cNvPr id="13" name="TextBox 12"/>
          <p:cNvSpPr txBox="1"/>
          <p:nvPr/>
        </p:nvSpPr>
        <p:spPr>
          <a:xfrm>
            <a:off x="641602" y="2239458"/>
            <a:ext cx="8356094" cy="4524315"/>
          </a:xfrm>
          <a:prstGeom prst="rect">
            <a:avLst/>
          </a:prstGeom>
          <a:noFill/>
        </p:spPr>
        <p:txBody>
          <a:bodyPr wrap="square" rtlCol="0">
            <a:spAutoFit/>
          </a:bodyPr>
          <a:lstStyle/>
          <a:p>
            <a:r>
              <a:rPr lang="en-US" sz="1200" b="1" dirty="0">
                <a:solidFill>
                  <a:srgbClr val="0070C0"/>
                </a:solidFill>
                <a:latin typeface="Arial" panose="020B0604020202020204" pitchFamily="34" charset="0"/>
                <a:cs typeface="Arial" panose="020B0604020202020204" pitchFamily="34" charset="0"/>
              </a:rPr>
              <a:t>13</a:t>
            </a:r>
            <a:r>
              <a:rPr lang="en-US" b="1" dirty="0">
                <a:solidFill>
                  <a:srgbClr val="002060"/>
                </a:solidFill>
                <a:latin typeface="Arial Black" panose="020B0A04020102020204" pitchFamily="34" charset="0"/>
                <a:cs typeface="Arial" panose="020B0604020202020204" pitchFamily="34" charset="0"/>
              </a:rPr>
              <a:t> </a:t>
            </a:r>
            <a:r>
              <a:rPr lang="en-US" b="1" i="1" dirty="0">
                <a:solidFill>
                  <a:srgbClr val="002060"/>
                </a:solidFill>
                <a:latin typeface="Arial" panose="020B0604020202020204" pitchFamily="34" charset="0"/>
                <a:cs typeface="Arial" panose="020B0604020202020204" pitchFamily="34" charset="0"/>
              </a:rPr>
              <a:t>The craftsman stretches out his rule, he marks one out with chalk; he fashions it with a plane, he marks it out with the compass, and makes it like the figure of a man. . .  </a:t>
            </a:r>
            <a:r>
              <a:rPr lang="en-US" sz="1200" b="1" dirty="0">
                <a:solidFill>
                  <a:srgbClr val="0070C0"/>
                </a:solidFill>
                <a:latin typeface="Arial" panose="020B0604020202020204" pitchFamily="34" charset="0"/>
                <a:cs typeface="Arial" panose="020B0604020202020204" pitchFamily="34" charset="0"/>
              </a:rPr>
              <a:t>14</a:t>
            </a:r>
            <a:r>
              <a:rPr lang="en-US" b="1" i="1" dirty="0">
                <a:solidFill>
                  <a:srgbClr val="002060"/>
                </a:solidFill>
                <a:latin typeface="Arial" panose="020B0604020202020204" pitchFamily="34" charset="0"/>
                <a:cs typeface="Arial" panose="020B0604020202020204" pitchFamily="34" charset="0"/>
              </a:rPr>
              <a:t> He cuts down cedars for himself, and takes the cypress and the oak. . .  </a:t>
            </a:r>
            <a:r>
              <a:rPr lang="en-US" sz="1200" b="1" dirty="0">
                <a:solidFill>
                  <a:srgbClr val="0070C0"/>
                </a:solidFill>
                <a:latin typeface="Arial" panose="020B0604020202020204" pitchFamily="34" charset="0"/>
                <a:cs typeface="Arial" panose="020B0604020202020204" pitchFamily="34" charset="0"/>
              </a:rPr>
              <a:t>15</a:t>
            </a:r>
            <a:r>
              <a:rPr lang="en-US" b="1" i="1" dirty="0">
                <a:solidFill>
                  <a:srgbClr val="002060"/>
                </a:solidFill>
                <a:latin typeface="Arial" panose="020B0604020202020204" pitchFamily="34" charset="0"/>
                <a:cs typeface="Arial" panose="020B0604020202020204" pitchFamily="34" charset="0"/>
              </a:rPr>
              <a:t> Then it shall be for a man to burn, for he will take some of it and warm himself; Yes, he kindles it and bakes bread; Indeed he makes a god and worships it;  He makes it a carved image, and falls down to it. </a:t>
            </a:r>
            <a:r>
              <a:rPr lang="en-US" sz="1200" b="1" dirty="0">
                <a:solidFill>
                  <a:srgbClr val="0070C0"/>
                </a:solidFill>
                <a:latin typeface="Arial" panose="020B0604020202020204" pitchFamily="34" charset="0"/>
                <a:cs typeface="Arial" panose="020B0604020202020204" pitchFamily="34" charset="0"/>
              </a:rPr>
              <a:t>16</a:t>
            </a:r>
            <a:r>
              <a:rPr lang="en-US" sz="1200" b="1" dirty="0">
                <a:solidFill>
                  <a:srgbClr val="0070C0"/>
                </a:solidFill>
                <a:latin typeface="Lucida Console" panose="020B0609040504020204" pitchFamily="49" charset="0"/>
                <a:cs typeface="Arial" panose="020B0604020202020204" pitchFamily="34" charset="0"/>
              </a:rPr>
              <a:t> </a:t>
            </a:r>
            <a:r>
              <a:rPr lang="en-US" b="1" i="1" dirty="0">
                <a:solidFill>
                  <a:srgbClr val="002060"/>
                </a:solidFill>
                <a:latin typeface="Arial" panose="020B0604020202020204" pitchFamily="34" charset="0"/>
                <a:cs typeface="Arial" panose="020B0604020202020204" pitchFamily="34" charset="0"/>
              </a:rPr>
              <a:t>He burns half of it in the fire; with this half he eats meat; He roasts a roast, and is satisfied.  He even warms himself . . .  </a:t>
            </a:r>
            <a:r>
              <a:rPr lang="en-US" sz="1200" b="1" dirty="0">
                <a:solidFill>
                  <a:srgbClr val="0070C0"/>
                </a:solidFill>
                <a:latin typeface="Arial" panose="020B0604020202020204" pitchFamily="34" charset="0"/>
                <a:cs typeface="Arial" panose="020B0604020202020204" pitchFamily="34" charset="0"/>
              </a:rPr>
              <a:t>17</a:t>
            </a:r>
            <a:r>
              <a:rPr lang="en-US" sz="1200" b="1" dirty="0">
                <a:solidFill>
                  <a:srgbClr val="0070C0"/>
                </a:solidFill>
                <a:latin typeface="Lucida Console" panose="020B0609040504020204" pitchFamily="49" charset="0"/>
                <a:cs typeface="Arial" panose="020B0604020202020204" pitchFamily="34" charset="0"/>
              </a:rPr>
              <a:t> </a:t>
            </a:r>
            <a:r>
              <a:rPr lang="en-US" b="1" i="1" dirty="0">
                <a:solidFill>
                  <a:srgbClr val="002060"/>
                </a:solidFill>
                <a:latin typeface="Arial" panose="020B0604020202020204" pitchFamily="34" charset="0"/>
                <a:cs typeface="Arial" panose="020B0604020202020204" pitchFamily="34" charset="0"/>
              </a:rPr>
              <a:t>And the rest of it he makes into a god, his carved image.  He falls down before it and worships it,  prays to it and says, "Deliver me, for you are my god!“    </a:t>
            </a:r>
            <a:r>
              <a:rPr lang="en-US" sz="1200" b="1" dirty="0">
                <a:solidFill>
                  <a:srgbClr val="0070C0"/>
                </a:solidFill>
                <a:latin typeface="Arial" panose="020B0604020202020204" pitchFamily="34" charset="0"/>
                <a:cs typeface="Arial" panose="020B0604020202020204" pitchFamily="34" charset="0"/>
              </a:rPr>
              <a:t>18</a:t>
            </a:r>
            <a:r>
              <a:rPr lang="en-US" b="1" i="1" dirty="0">
                <a:solidFill>
                  <a:srgbClr val="002060"/>
                </a:solidFill>
                <a:latin typeface="Arial" panose="020B0604020202020204" pitchFamily="34" charset="0"/>
                <a:cs typeface="Arial" panose="020B0604020202020204" pitchFamily="34" charset="0"/>
              </a:rPr>
              <a:t> They do not know nor understand; for He has shut their eyes, so that they cannot see, and their hearts, so that they cannot understand.  </a:t>
            </a:r>
            <a:r>
              <a:rPr lang="en-US" sz="1200" b="1" dirty="0">
                <a:solidFill>
                  <a:srgbClr val="0070C0"/>
                </a:solidFill>
                <a:latin typeface="Arial" panose="020B0604020202020204" pitchFamily="34" charset="0"/>
                <a:cs typeface="Arial" panose="020B0604020202020204" pitchFamily="34" charset="0"/>
              </a:rPr>
              <a:t>19</a:t>
            </a:r>
            <a:r>
              <a:rPr lang="en-US" b="1" i="1" dirty="0">
                <a:solidFill>
                  <a:srgbClr val="002060"/>
                </a:solidFill>
                <a:latin typeface="Arial" panose="020B0604020202020204" pitchFamily="34" charset="0"/>
                <a:cs typeface="Arial" panose="020B0604020202020204" pitchFamily="34" charset="0"/>
              </a:rPr>
              <a:t> And no one considers in his heart, nor is there knowledge nor understanding to say, "I have burned half of it in the fire, Yes, I have also baked bread on its coals; I have roasted meat and eaten it;  And shall I make the rest of it an abomination?  Shall  I fall down before a block of wood?"</a:t>
            </a:r>
          </a:p>
        </p:txBody>
      </p:sp>
    </p:spTree>
    <p:extLst>
      <p:ext uri="{BB962C8B-B14F-4D97-AF65-F5344CB8AC3E}">
        <p14:creationId xmlns:p14="http://schemas.microsoft.com/office/powerpoint/2010/main" val="1175833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The Deliverance of God</a:t>
            </a:r>
            <a:endParaRPr lang="en-US" dirty="0"/>
          </a:p>
        </p:txBody>
      </p:sp>
      <p:sp>
        <p:nvSpPr>
          <p:cNvPr id="4" name="TextBox 3"/>
          <p:cNvSpPr txBox="1"/>
          <p:nvPr/>
        </p:nvSpPr>
        <p:spPr>
          <a:xfrm>
            <a:off x="531594" y="2569258"/>
            <a:ext cx="8362469"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Isa 44:28  </a:t>
            </a:r>
            <a:r>
              <a:rPr lang="en-US" b="1" i="1" dirty="0">
                <a:solidFill>
                  <a:srgbClr val="002060"/>
                </a:solidFill>
                <a:latin typeface="Arial" panose="020B0604020202020204" pitchFamily="34" charset="0"/>
                <a:cs typeface="Arial" panose="020B0604020202020204" pitchFamily="34" charset="0"/>
              </a:rPr>
              <a:t> Who says of Cyrus, 'He is My shepherd, and he shall perform all My pleasure, saying to Jerusalem, "You shall be built," and to the temple, “your foundation shall be laid."</a:t>
            </a:r>
          </a:p>
        </p:txBody>
      </p:sp>
      <p:sp>
        <p:nvSpPr>
          <p:cNvPr id="3" name="TextBox 2"/>
          <p:cNvSpPr txBox="1"/>
          <p:nvPr/>
        </p:nvSpPr>
        <p:spPr>
          <a:xfrm>
            <a:off x="228600" y="1524000"/>
            <a:ext cx="6954148" cy="430887"/>
          </a:xfrm>
          <a:prstGeom prst="rect">
            <a:avLst/>
          </a:prstGeom>
          <a:noFill/>
        </p:spPr>
        <p:txBody>
          <a:bodyPr wrap="none" rtlCol="0">
            <a:spAutoFit/>
          </a:bodyPr>
          <a:lstStyle/>
          <a:p>
            <a:r>
              <a:rPr lang="en-US" sz="2200" b="1" dirty="0">
                <a:solidFill>
                  <a:schemeClr val="accent3">
                    <a:lumMod val="75000"/>
                  </a:schemeClr>
                </a:solidFill>
                <a:latin typeface="Arial" panose="020B0604020202020204" pitchFamily="34" charset="0"/>
                <a:cs typeface="Arial" panose="020B0604020202020204" pitchFamily="34" charset="0"/>
              </a:rPr>
              <a:t>The Supremacy of the LORD </a:t>
            </a:r>
            <a:r>
              <a:rPr lang="en-US" sz="2000" b="1" dirty="0">
                <a:latin typeface="Arial" panose="020B0604020202020204" pitchFamily="34" charset="0"/>
                <a:cs typeface="Arial" panose="020B0604020202020204" pitchFamily="34" charset="0"/>
              </a:rPr>
              <a:t>-- Chapters 40 thru 48:  </a:t>
            </a:r>
          </a:p>
        </p:txBody>
      </p:sp>
      <p:sp>
        <p:nvSpPr>
          <p:cNvPr id="5" name="TextBox 4"/>
          <p:cNvSpPr txBox="1"/>
          <p:nvPr/>
        </p:nvSpPr>
        <p:spPr>
          <a:xfrm>
            <a:off x="228600" y="1985510"/>
            <a:ext cx="8381998"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Isaiah records an amazing prophesy.  He wrote around 700 B.C.  Persian King Cyrus the Great came to power in 559 B.C.   </a:t>
            </a:r>
          </a:p>
        </p:txBody>
      </p:sp>
      <p:sp>
        <p:nvSpPr>
          <p:cNvPr id="9" name="TextBox 8"/>
          <p:cNvSpPr txBox="1"/>
          <p:nvPr/>
        </p:nvSpPr>
        <p:spPr>
          <a:xfrm>
            <a:off x="529789" y="3469956"/>
            <a:ext cx="8474001" cy="258532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Isa 45:1-4   </a:t>
            </a:r>
            <a:r>
              <a:rPr lang="en-US" sz="1200" b="1" dirty="0">
                <a:solidFill>
                  <a:srgbClr val="00B0F0"/>
                </a:solidFill>
                <a:latin typeface="Arial" panose="020B0604020202020204" pitchFamily="34" charset="0"/>
                <a:cs typeface="Arial" panose="020B0604020202020204" pitchFamily="34" charset="0"/>
              </a:rPr>
              <a:t>1 </a:t>
            </a:r>
            <a:r>
              <a:rPr lang="en-US" b="1" i="1" dirty="0">
                <a:solidFill>
                  <a:srgbClr val="002060"/>
                </a:solidFill>
                <a:latin typeface="Arial" panose="020B0604020202020204" pitchFamily="34" charset="0"/>
                <a:cs typeface="Arial" panose="020B0604020202020204" pitchFamily="34" charset="0"/>
              </a:rPr>
              <a:t>Thus says the LORD to His anointed, to Cyrus, whose right hand I have held, to subdue nations before him and loose the armor of kings, To open before him the double doors, so that the gates will not be shut: </a:t>
            </a:r>
            <a:r>
              <a:rPr lang="en-US" sz="1200" b="1" dirty="0">
                <a:solidFill>
                  <a:srgbClr val="00B0F0"/>
                </a:solidFill>
                <a:latin typeface="Arial" panose="020B0604020202020204" pitchFamily="34" charset="0"/>
                <a:cs typeface="Arial" panose="020B0604020202020204" pitchFamily="34" charset="0"/>
              </a:rPr>
              <a:t> 2 </a:t>
            </a:r>
            <a:r>
              <a:rPr lang="en-US" b="1" i="1" dirty="0">
                <a:solidFill>
                  <a:srgbClr val="002060"/>
                </a:solidFill>
                <a:latin typeface="Arial" panose="020B0604020202020204" pitchFamily="34" charset="0"/>
                <a:cs typeface="Arial" panose="020B0604020202020204" pitchFamily="34" charset="0"/>
              </a:rPr>
              <a:t>'I will go before you and make the crooked places straight;  I will break in pieces the gates of bronze and cut the bars of iron.  </a:t>
            </a:r>
            <a:r>
              <a:rPr lang="en-US" sz="1200" b="1" dirty="0">
                <a:solidFill>
                  <a:srgbClr val="00B0F0"/>
                </a:solidFill>
                <a:latin typeface="Arial" panose="020B0604020202020204" pitchFamily="34" charset="0"/>
                <a:cs typeface="Arial" panose="020B0604020202020204" pitchFamily="34" charset="0"/>
              </a:rPr>
              <a:t>3</a:t>
            </a:r>
            <a:r>
              <a:rPr lang="en-US" b="1" i="1" dirty="0">
                <a:solidFill>
                  <a:srgbClr val="002060"/>
                </a:solidFill>
                <a:latin typeface="Arial" panose="020B0604020202020204" pitchFamily="34" charset="0"/>
                <a:cs typeface="Arial" panose="020B0604020202020204" pitchFamily="34" charset="0"/>
              </a:rPr>
              <a:t> I will give you the treasures of darkness and hidden riches of secret places, that you may know that I, the LORD, who call you by your name, am the God of Israel.      </a:t>
            </a:r>
            <a:r>
              <a:rPr lang="en-US" sz="1200" b="1" dirty="0">
                <a:solidFill>
                  <a:srgbClr val="00B0F0"/>
                </a:solidFill>
                <a:latin typeface="Arial" panose="020B0604020202020204" pitchFamily="34" charset="0"/>
                <a:cs typeface="Arial" panose="020B0604020202020204" pitchFamily="34" charset="0"/>
              </a:rPr>
              <a:t>4</a:t>
            </a:r>
            <a:r>
              <a:rPr lang="en-US" b="1" i="1" dirty="0">
                <a:solidFill>
                  <a:srgbClr val="002060"/>
                </a:solidFill>
                <a:latin typeface="Arial" panose="020B0604020202020204" pitchFamily="34" charset="0"/>
                <a:cs typeface="Arial" panose="020B0604020202020204" pitchFamily="34" charset="0"/>
              </a:rPr>
              <a:t> For Jacob My servant's sake, and Israel My elect, I have even called you by your name; I have named you, though you have not known Me.</a:t>
            </a:r>
          </a:p>
        </p:txBody>
      </p:sp>
      <p:sp>
        <p:nvSpPr>
          <p:cNvPr id="10" name="TextBox 9"/>
          <p:cNvSpPr txBox="1"/>
          <p:nvPr/>
        </p:nvSpPr>
        <p:spPr>
          <a:xfrm>
            <a:off x="529789" y="5992368"/>
            <a:ext cx="8362469"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Isa 45:13   </a:t>
            </a:r>
            <a:r>
              <a:rPr lang="en-US" b="1" i="1" dirty="0">
                <a:solidFill>
                  <a:srgbClr val="002060"/>
                </a:solidFill>
                <a:latin typeface="Arial" panose="020B0604020202020204" pitchFamily="34" charset="0"/>
                <a:cs typeface="Arial" panose="020B0604020202020204" pitchFamily="34" charset="0"/>
              </a:rPr>
              <a:t> I have raised him up in righteousness, And I will direct all his ways; He shall build My city And let My exiles go free, not for price nor reward," Says the LORD of hosts.</a:t>
            </a:r>
          </a:p>
        </p:txBody>
      </p:sp>
    </p:spTree>
    <p:extLst>
      <p:ext uri="{BB962C8B-B14F-4D97-AF65-F5344CB8AC3E}">
        <p14:creationId xmlns:p14="http://schemas.microsoft.com/office/powerpoint/2010/main" val="4104079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1829856799"/>
              </p:ext>
            </p:extLst>
          </p:nvPr>
        </p:nvGraphicFramePr>
        <p:xfrm>
          <a:off x="0" y="1"/>
          <a:ext cx="9212267" cy="6859118"/>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20000"/>
                    </a:ext>
                  </a:extLst>
                </a:gridCol>
                <a:gridCol w="3106569">
                  <a:extLst>
                    <a:ext uri="{9D8B030D-6E8A-4147-A177-3AD203B41FA5}">
                      <a16:colId xmlns:a16="http://schemas.microsoft.com/office/drawing/2014/main" val="20001"/>
                    </a:ext>
                  </a:extLst>
                </a:gridCol>
                <a:gridCol w="2343923">
                  <a:extLst>
                    <a:ext uri="{9D8B030D-6E8A-4147-A177-3AD203B41FA5}">
                      <a16:colId xmlns:a16="http://schemas.microsoft.com/office/drawing/2014/main" val="20002"/>
                    </a:ext>
                  </a:extLst>
                </a:gridCol>
                <a:gridCol w="637574">
                  <a:extLst>
                    <a:ext uri="{9D8B030D-6E8A-4147-A177-3AD203B41FA5}">
                      <a16:colId xmlns:a16="http://schemas.microsoft.com/office/drawing/2014/main" val="20003"/>
                    </a:ext>
                  </a:extLst>
                </a:gridCol>
                <a:gridCol w="1066801">
                  <a:extLst>
                    <a:ext uri="{9D8B030D-6E8A-4147-A177-3AD203B41FA5}">
                      <a16:colId xmlns:a16="http://schemas.microsoft.com/office/drawing/2014/main" val="20004"/>
                    </a:ext>
                  </a:extLst>
                </a:gridCol>
              </a:tblGrid>
              <a:tr h="591542">
                <a:tc>
                  <a:txBody>
                    <a:bodyPr/>
                    <a:lstStyle/>
                    <a:p>
                      <a:pPr algn="ctr"/>
                      <a:r>
                        <a:rPr lang="en-US" sz="1400" dirty="0"/>
                        <a:t>Period</a:t>
                      </a:r>
                      <a:endParaRPr lang="en-US" sz="1400" dirty="0">
                        <a:latin typeface="Abadi MT Condensed Extra Bold" charset="0"/>
                        <a:ea typeface="Abadi MT Condensed Extra Bold" charset="0"/>
                        <a:cs typeface="Abadi MT Condensed Extra Bold" charset="0"/>
                      </a:endParaRPr>
                    </a:p>
                  </a:txBody>
                  <a:tcPr marL="68580" marR="68580" marT="34290" marB="34290"/>
                </a:tc>
                <a:tc>
                  <a:txBody>
                    <a:bodyPr/>
                    <a:lstStyle/>
                    <a:p>
                      <a:pPr algn="ctr"/>
                      <a:r>
                        <a:rPr lang="en-US" sz="1400" dirty="0"/>
                        <a:t>History Covered</a:t>
                      </a:r>
                    </a:p>
                  </a:txBody>
                  <a:tcPr marL="68580" marR="68580" marT="34290" marB="34290"/>
                </a:tc>
                <a:tc>
                  <a:txBody>
                    <a:bodyPr/>
                    <a:lstStyle/>
                    <a:p>
                      <a:pPr algn="ctr"/>
                      <a:r>
                        <a:rPr lang="en-US" sz="1400" dirty="0"/>
                        <a:t>Scriptures</a:t>
                      </a:r>
                    </a:p>
                  </a:txBody>
                  <a:tcPr marL="68580" marR="68580" marT="34290" marB="34290"/>
                </a:tc>
                <a:tc>
                  <a:txBody>
                    <a:bodyPr/>
                    <a:lstStyle/>
                    <a:p>
                      <a:pPr algn="ctr"/>
                      <a:r>
                        <a:rPr lang="en-US" sz="1400" dirty="0"/>
                        <a:t>Years</a:t>
                      </a:r>
                    </a:p>
                  </a:txBody>
                  <a:tcPr marL="68580" marR="68580" marT="34290" marB="34290"/>
                </a:tc>
                <a:tc>
                  <a:txBody>
                    <a:bodyPr/>
                    <a:lstStyle/>
                    <a:p>
                      <a:pPr algn="ctr"/>
                      <a:r>
                        <a:rPr lang="en-US" sz="1400" dirty="0"/>
                        <a:t>Principal </a:t>
                      </a:r>
                    </a:p>
                  </a:txBody>
                  <a:tcPr marL="68580" marR="68580" marT="34290" marB="34290"/>
                </a:tc>
                <a:extLst>
                  <a:ext uri="{0D108BD9-81ED-4DB2-BD59-A6C34878D82A}">
                    <a16:rowId xmlns:a16="http://schemas.microsoft.com/office/drawing/2014/main" val="10000"/>
                  </a:ext>
                </a:extLst>
              </a:tr>
              <a:tr h="350661">
                <a:tc>
                  <a:txBody>
                    <a:bodyPr/>
                    <a:lstStyle/>
                    <a:p>
                      <a:r>
                        <a:rPr lang="en-US" sz="1300" b="1" dirty="0"/>
                        <a:t>Antediluvian</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Creation to</a:t>
                      </a:r>
                      <a:r>
                        <a:rPr lang="en-US" sz="1300" b="1" baseline="0" dirty="0"/>
                        <a:t> the Flood</a:t>
                      </a:r>
                      <a:endParaRPr lang="en-US" sz="1300" b="1" dirty="0"/>
                    </a:p>
                  </a:txBody>
                  <a:tcPr marL="68580" marR="68580" marT="34290" marB="34290">
                    <a:solidFill>
                      <a:schemeClr val="bg2"/>
                    </a:solidFill>
                  </a:tcPr>
                </a:tc>
                <a:tc>
                  <a:txBody>
                    <a:bodyPr/>
                    <a:lstStyle/>
                    <a:p>
                      <a:r>
                        <a:rPr lang="en-US" sz="1300" b="1" dirty="0"/>
                        <a:t>Gen. 1-7</a:t>
                      </a:r>
                    </a:p>
                  </a:txBody>
                  <a:tcPr marL="68580" marR="68580" marT="34290" marB="34290">
                    <a:solidFill>
                      <a:schemeClr val="bg2"/>
                    </a:solidFill>
                  </a:tcPr>
                </a:tc>
                <a:tc>
                  <a:txBody>
                    <a:bodyPr/>
                    <a:lstStyle/>
                    <a:p>
                      <a:pPr algn="ctr"/>
                      <a:r>
                        <a:rPr lang="en-US" sz="1300" b="1" dirty="0"/>
                        <a:t>1656</a:t>
                      </a:r>
                    </a:p>
                  </a:txBody>
                  <a:tcPr marL="68580" marR="68580" marT="34290" marB="34290">
                    <a:solidFill>
                      <a:schemeClr val="bg2"/>
                    </a:solidFill>
                  </a:tcPr>
                </a:tc>
                <a:tc>
                  <a:txBody>
                    <a:bodyPr/>
                    <a:lstStyle/>
                    <a:p>
                      <a:r>
                        <a:rPr lang="en-US" sz="1300" b="1" dirty="0"/>
                        <a:t>Adam</a:t>
                      </a:r>
                    </a:p>
                  </a:txBody>
                  <a:tcPr marL="68580" marR="68580" marT="34290" marB="34290">
                    <a:solidFill>
                      <a:schemeClr val="bg2"/>
                    </a:solidFill>
                  </a:tcPr>
                </a:tc>
                <a:extLst>
                  <a:ext uri="{0D108BD9-81ED-4DB2-BD59-A6C34878D82A}">
                    <a16:rowId xmlns:a16="http://schemas.microsoft.com/office/drawing/2014/main" val="10001"/>
                  </a:ext>
                </a:extLst>
              </a:tr>
              <a:tr h="350661">
                <a:tc>
                  <a:txBody>
                    <a:bodyPr/>
                    <a:lstStyle/>
                    <a:p>
                      <a:r>
                        <a:rPr lang="en-US" sz="1300" b="1" dirty="0"/>
                        <a:t>Postdiluvian</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the flood</a:t>
                      </a:r>
                      <a:r>
                        <a:rPr lang="en-US" sz="1300" b="1" baseline="0" dirty="0"/>
                        <a:t> to call of Abraham</a:t>
                      </a:r>
                      <a:endParaRPr lang="en-US" sz="1300" b="1" dirty="0"/>
                    </a:p>
                  </a:txBody>
                  <a:tcPr marL="68580" marR="68580" marT="34290" marB="34290">
                    <a:solidFill>
                      <a:schemeClr val="bg2"/>
                    </a:solidFill>
                  </a:tcPr>
                </a:tc>
                <a:tc>
                  <a:txBody>
                    <a:bodyPr/>
                    <a:lstStyle/>
                    <a:p>
                      <a:r>
                        <a:rPr lang="en-US" sz="1300" b="1" dirty="0"/>
                        <a:t>Gen. 8-!1</a:t>
                      </a:r>
                    </a:p>
                  </a:txBody>
                  <a:tcPr marL="68580" marR="68580" marT="34290" marB="34290">
                    <a:solidFill>
                      <a:schemeClr val="bg2"/>
                    </a:solidFill>
                  </a:tcPr>
                </a:tc>
                <a:tc>
                  <a:txBody>
                    <a:bodyPr/>
                    <a:lstStyle/>
                    <a:p>
                      <a:pPr algn="ctr"/>
                      <a:r>
                        <a:rPr lang="en-US" sz="1300" b="1" dirty="0"/>
                        <a:t>427</a:t>
                      </a:r>
                    </a:p>
                  </a:txBody>
                  <a:tcPr marL="68580" marR="68580" marT="34290" marB="34290">
                    <a:solidFill>
                      <a:schemeClr val="bg2"/>
                    </a:solidFill>
                  </a:tcPr>
                </a:tc>
                <a:tc>
                  <a:txBody>
                    <a:bodyPr/>
                    <a:lstStyle/>
                    <a:p>
                      <a:r>
                        <a:rPr lang="en-US" sz="1300" b="1" dirty="0"/>
                        <a:t>Noah</a:t>
                      </a:r>
                    </a:p>
                  </a:txBody>
                  <a:tcPr marL="68580" marR="68580" marT="34290" marB="34290">
                    <a:solidFill>
                      <a:schemeClr val="bg2"/>
                    </a:solidFill>
                  </a:tcPr>
                </a:tc>
                <a:extLst>
                  <a:ext uri="{0D108BD9-81ED-4DB2-BD59-A6C34878D82A}">
                    <a16:rowId xmlns:a16="http://schemas.microsoft.com/office/drawing/2014/main" val="10002"/>
                  </a:ext>
                </a:extLst>
              </a:tr>
              <a:tr h="480969">
                <a:tc>
                  <a:txBody>
                    <a:bodyPr/>
                    <a:lstStyle/>
                    <a:p>
                      <a:r>
                        <a:rPr lang="en-US" sz="1300" b="1" dirty="0"/>
                        <a:t>Patriarchal</a:t>
                      </a:r>
                      <a:r>
                        <a:rPr lang="en-US" sz="1300" b="1" baseline="0" dirty="0"/>
                        <a:t> </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the call of</a:t>
                      </a:r>
                      <a:r>
                        <a:rPr lang="en-US" sz="1300" b="1" baseline="0" dirty="0"/>
                        <a:t> Abraham to Egyptian Bondage </a:t>
                      </a:r>
                      <a:endParaRPr lang="en-US" sz="1300" b="1" dirty="0"/>
                    </a:p>
                  </a:txBody>
                  <a:tcPr marL="68580" marR="68580" marT="34290" marB="34290">
                    <a:solidFill>
                      <a:schemeClr val="bg2"/>
                    </a:solidFill>
                  </a:tcPr>
                </a:tc>
                <a:tc>
                  <a:txBody>
                    <a:bodyPr/>
                    <a:lstStyle/>
                    <a:p>
                      <a:r>
                        <a:rPr lang="en-US" sz="1300" b="1" dirty="0"/>
                        <a:t>Gen. 12-45</a:t>
                      </a:r>
                    </a:p>
                  </a:txBody>
                  <a:tcPr marL="68580" marR="68580" marT="34290" marB="34290">
                    <a:solidFill>
                      <a:schemeClr val="bg2"/>
                    </a:solidFill>
                  </a:tcPr>
                </a:tc>
                <a:tc>
                  <a:txBody>
                    <a:bodyPr/>
                    <a:lstStyle/>
                    <a:p>
                      <a:pPr algn="ctr"/>
                      <a:r>
                        <a:rPr lang="en-US" sz="1300" b="1" dirty="0"/>
                        <a:t>215</a:t>
                      </a:r>
                    </a:p>
                  </a:txBody>
                  <a:tcPr marL="68580" marR="68580" marT="34290" marB="34290">
                    <a:solidFill>
                      <a:schemeClr val="bg2"/>
                    </a:solidFill>
                  </a:tcPr>
                </a:tc>
                <a:tc>
                  <a:txBody>
                    <a:bodyPr/>
                    <a:lstStyle/>
                    <a:p>
                      <a:r>
                        <a:rPr lang="en-US" sz="1300" b="1" dirty="0"/>
                        <a:t>Abraham</a:t>
                      </a:r>
                    </a:p>
                  </a:txBody>
                  <a:tcPr marL="68580" marR="68580" marT="34290" marB="34290">
                    <a:solidFill>
                      <a:schemeClr val="bg2"/>
                    </a:solidFill>
                  </a:tcPr>
                </a:tc>
                <a:extLst>
                  <a:ext uri="{0D108BD9-81ED-4DB2-BD59-A6C34878D82A}">
                    <a16:rowId xmlns:a16="http://schemas.microsoft.com/office/drawing/2014/main" val="10003"/>
                  </a:ext>
                </a:extLst>
              </a:tr>
              <a:tr h="350661">
                <a:tc>
                  <a:txBody>
                    <a:bodyPr/>
                    <a:lstStyle/>
                    <a:p>
                      <a:r>
                        <a:rPr lang="en-US" sz="1300" b="1" dirty="0"/>
                        <a:t>Egyptian Bondage</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Egyptian Bondage to the Exodus</a:t>
                      </a:r>
                      <a:endParaRPr lang="en-US" sz="1300" b="1" dirty="0"/>
                    </a:p>
                  </a:txBody>
                  <a:tcPr marL="68580" marR="68580" marT="34290" marB="34290">
                    <a:solidFill>
                      <a:schemeClr val="bg2"/>
                    </a:solidFill>
                  </a:tcPr>
                </a:tc>
                <a:tc>
                  <a:txBody>
                    <a:bodyPr/>
                    <a:lstStyle/>
                    <a:p>
                      <a:r>
                        <a:rPr lang="en-US" sz="1300" b="1" dirty="0"/>
                        <a:t>Gen.</a:t>
                      </a:r>
                      <a:r>
                        <a:rPr lang="en-US" sz="1300" b="1" baseline="0" dirty="0"/>
                        <a:t> 46-Ex. 11</a:t>
                      </a:r>
                      <a:endParaRPr lang="en-US" sz="1300" b="1" dirty="0"/>
                    </a:p>
                  </a:txBody>
                  <a:tcPr marL="68580" marR="68580" marT="34290" marB="34290">
                    <a:solidFill>
                      <a:schemeClr val="bg2"/>
                    </a:solidFill>
                  </a:tcPr>
                </a:tc>
                <a:tc>
                  <a:txBody>
                    <a:bodyPr/>
                    <a:lstStyle/>
                    <a:p>
                      <a:pPr algn="ctr"/>
                      <a:r>
                        <a:rPr lang="en-US" sz="1300" b="1" dirty="0"/>
                        <a:t>215</a:t>
                      </a:r>
                    </a:p>
                  </a:txBody>
                  <a:tcPr marL="68580" marR="68580" marT="34290" marB="34290">
                    <a:solidFill>
                      <a:schemeClr val="bg2"/>
                    </a:solidFill>
                  </a:tcPr>
                </a:tc>
                <a:tc>
                  <a:txBody>
                    <a:bodyPr/>
                    <a:lstStyle/>
                    <a:p>
                      <a:r>
                        <a:rPr lang="en-US" sz="1300" b="1" dirty="0"/>
                        <a:t>Joseph</a:t>
                      </a:r>
                    </a:p>
                  </a:txBody>
                  <a:tcPr marL="68580" marR="68580" marT="34290" marB="34290">
                    <a:solidFill>
                      <a:schemeClr val="bg2"/>
                    </a:solidFill>
                  </a:tcPr>
                </a:tc>
                <a:extLst>
                  <a:ext uri="{0D108BD9-81ED-4DB2-BD59-A6C34878D82A}">
                    <a16:rowId xmlns:a16="http://schemas.microsoft.com/office/drawing/2014/main" val="10004"/>
                  </a:ext>
                </a:extLst>
              </a:tr>
              <a:tr h="512508">
                <a:tc>
                  <a:txBody>
                    <a:bodyPr/>
                    <a:lstStyle/>
                    <a:p>
                      <a:r>
                        <a:rPr lang="en-US" sz="1400" b="1" dirty="0"/>
                        <a:t>Wilderness Wanderings</a:t>
                      </a:r>
                      <a:endParaRPr lang="en-US" sz="14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400" b="1" dirty="0"/>
                        <a:t>From Exodus to crossing of the Jordan</a:t>
                      </a:r>
                    </a:p>
                  </a:txBody>
                  <a:tcPr marL="68580" marR="68580" marT="34290" marB="34290">
                    <a:solidFill>
                      <a:schemeClr val="bg2"/>
                    </a:solidFill>
                  </a:tcPr>
                </a:tc>
                <a:tc>
                  <a:txBody>
                    <a:bodyPr/>
                    <a:lstStyle/>
                    <a:p>
                      <a:r>
                        <a:rPr lang="en-US" sz="1400" b="1" dirty="0"/>
                        <a:t>Ex.</a:t>
                      </a:r>
                      <a:r>
                        <a:rPr lang="en-US" sz="1400" b="1" baseline="0" dirty="0"/>
                        <a:t> 12-Deut. 34</a:t>
                      </a:r>
                      <a:endParaRPr lang="en-US" sz="1400" b="1" dirty="0"/>
                    </a:p>
                  </a:txBody>
                  <a:tcPr marL="68580" marR="68580" marT="34290" marB="34290">
                    <a:solidFill>
                      <a:schemeClr val="bg2"/>
                    </a:solidFill>
                  </a:tcPr>
                </a:tc>
                <a:tc>
                  <a:txBody>
                    <a:bodyPr/>
                    <a:lstStyle/>
                    <a:p>
                      <a:pPr algn="ctr"/>
                      <a:r>
                        <a:rPr lang="en-US" sz="1400" b="1" dirty="0"/>
                        <a:t>40</a:t>
                      </a:r>
                    </a:p>
                  </a:txBody>
                  <a:tcPr marL="68580" marR="68580" marT="34290" marB="34290">
                    <a:solidFill>
                      <a:schemeClr val="bg2"/>
                    </a:solidFill>
                  </a:tcPr>
                </a:tc>
                <a:tc>
                  <a:txBody>
                    <a:bodyPr/>
                    <a:lstStyle/>
                    <a:p>
                      <a:r>
                        <a:rPr lang="en-US" sz="1400" b="1" dirty="0"/>
                        <a:t>Moses</a:t>
                      </a:r>
                    </a:p>
                  </a:txBody>
                  <a:tcPr marL="68580" marR="68580" marT="34290" marB="34290">
                    <a:solidFill>
                      <a:schemeClr val="bg2"/>
                    </a:solidFill>
                  </a:tcPr>
                </a:tc>
                <a:extLst>
                  <a:ext uri="{0D108BD9-81ED-4DB2-BD59-A6C34878D82A}">
                    <a16:rowId xmlns:a16="http://schemas.microsoft.com/office/drawing/2014/main" val="10005"/>
                  </a:ext>
                </a:extLst>
              </a:tr>
              <a:tr h="350661">
                <a:tc>
                  <a:txBody>
                    <a:bodyPr/>
                    <a:lstStyle/>
                    <a:p>
                      <a:r>
                        <a:rPr lang="en-US" sz="1300" b="1" dirty="0"/>
                        <a:t>Conquest of Canaan</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crossing of Jordan</a:t>
                      </a:r>
                      <a:r>
                        <a:rPr lang="en-US" sz="1300" b="1" baseline="0" dirty="0"/>
                        <a:t> to Joshua’s death</a:t>
                      </a:r>
                      <a:endParaRPr lang="en-US" sz="1300" b="1" dirty="0"/>
                    </a:p>
                  </a:txBody>
                  <a:tcPr marL="68580" marR="68580" marT="34290" marB="34290">
                    <a:solidFill>
                      <a:schemeClr val="bg2"/>
                    </a:solidFill>
                  </a:tcPr>
                </a:tc>
                <a:tc>
                  <a:txBody>
                    <a:bodyPr/>
                    <a:lstStyle/>
                    <a:p>
                      <a:r>
                        <a:rPr lang="en-US" sz="1300" b="1" dirty="0"/>
                        <a:t>Josh. 1-24</a:t>
                      </a:r>
                    </a:p>
                  </a:txBody>
                  <a:tcPr marL="68580" marR="68580" marT="34290" marB="34290">
                    <a:solidFill>
                      <a:schemeClr val="bg2"/>
                    </a:solidFill>
                  </a:tcPr>
                </a:tc>
                <a:tc>
                  <a:txBody>
                    <a:bodyPr/>
                    <a:lstStyle/>
                    <a:p>
                      <a:pPr algn="ctr"/>
                      <a:r>
                        <a:rPr lang="en-US" sz="1300" b="1" dirty="0"/>
                        <a:t>51</a:t>
                      </a:r>
                    </a:p>
                  </a:txBody>
                  <a:tcPr marL="68580" marR="68580" marT="34290" marB="34290">
                    <a:solidFill>
                      <a:schemeClr val="bg2"/>
                    </a:solidFill>
                  </a:tcPr>
                </a:tc>
                <a:tc>
                  <a:txBody>
                    <a:bodyPr/>
                    <a:lstStyle/>
                    <a:p>
                      <a:r>
                        <a:rPr lang="en-US" sz="1300" b="1" dirty="0"/>
                        <a:t>Joshua</a:t>
                      </a:r>
                    </a:p>
                  </a:txBody>
                  <a:tcPr marL="68580" marR="68580" marT="34290" marB="34290">
                    <a:solidFill>
                      <a:schemeClr val="bg2"/>
                    </a:solidFill>
                  </a:tcPr>
                </a:tc>
                <a:extLst>
                  <a:ext uri="{0D108BD9-81ED-4DB2-BD59-A6C34878D82A}">
                    <a16:rowId xmlns:a16="http://schemas.microsoft.com/office/drawing/2014/main" val="10006"/>
                  </a:ext>
                </a:extLst>
              </a:tr>
              <a:tr h="350661">
                <a:tc>
                  <a:txBody>
                    <a:bodyPr/>
                    <a:lstStyle/>
                    <a:p>
                      <a:r>
                        <a:rPr lang="en-US" sz="1300" b="1" dirty="0"/>
                        <a:t>Judges</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Joshua to King Saul</a:t>
                      </a:r>
                    </a:p>
                  </a:txBody>
                  <a:tcPr marL="68580" marR="68580" marT="34290" marB="34290">
                    <a:solidFill>
                      <a:schemeClr val="bg2"/>
                    </a:solidFill>
                  </a:tcPr>
                </a:tc>
                <a:tc>
                  <a:txBody>
                    <a:bodyPr/>
                    <a:lstStyle/>
                    <a:p>
                      <a:r>
                        <a:rPr lang="en-US" sz="1300" b="1" dirty="0"/>
                        <a:t>Ju,</a:t>
                      </a:r>
                      <a:r>
                        <a:rPr lang="en-US" sz="1300" b="1" baseline="0" dirty="0"/>
                        <a:t> Ruth, 1 Sa. 1-9</a:t>
                      </a:r>
                      <a:endParaRPr lang="en-US" sz="1300" b="1" dirty="0"/>
                    </a:p>
                  </a:txBody>
                  <a:tcPr marL="68580" marR="68580" marT="34290" marB="34290">
                    <a:solidFill>
                      <a:schemeClr val="bg2"/>
                    </a:solidFill>
                  </a:tcPr>
                </a:tc>
                <a:tc>
                  <a:txBody>
                    <a:bodyPr/>
                    <a:lstStyle/>
                    <a:p>
                      <a:pPr algn="ctr"/>
                      <a:r>
                        <a:rPr lang="en-US" sz="1300" b="1" dirty="0"/>
                        <a:t>305</a:t>
                      </a:r>
                    </a:p>
                  </a:txBody>
                  <a:tcPr marL="68580" marR="68580" marT="34290" marB="34290">
                    <a:solidFill>
                      <a:schemeClr val="bg2"/>
                    </a:solidFill>
                  </a:tcPr>
                </a:tc>
                <a:tc>
                  <a:txBody>
                    <a:bodyPr/>
                    <a:lstStyle/>
                    <a:p>
                      <a:r>
                        <a:rPr lang="en-US" sz="1300" b="1" dirty="0"/>
                        <a:t>Samuel</a:t>
                      </a:r>
                    </a:p>
                  </a:txBody>
                  <a:tcPr marL="68580" marR="68580" marT="34290" marB="34290">
                    <a:solidFill>
                      <a:schemeClr val="bg2"/>
                    </a:solidFill>
                  </a:tcPr>
                </a:tc>
                <a:extLst>
                  <a:ext uri="{0D108BD9-81ED-4DB2-BD59-A6C34878D82A}">
                    <a16:rowId xmlns:a16="http://schemas.microsoft.com/office/drawing/2014/main" val="10007"/>
                  </a:ext>
                </a:extLst>
              </a:tr>
              <a:tr h="480969">
                <a:tc>
                  <a:txBody>
                    <a:bodyPr/>
                    <a:lstStyle/>
                    <a:p>
                      <a:r>
                        <a:rPr lang="en-US" sz="1300" b="1" dirty="0"/>
                        <a:t>The United Kingdom</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origin of kingdom to its division</a:t>
                      </a:r>
                      <a:endParaRPr lang="en-US" sz="1300" b="1" dirty="0"/>
                    </a:p>
                  </a:txBody>
                  <a:tcPr marL="68580" marR="68580" marT="34290" marB="34290">
                    <a:solidFill>
                      <a:schemeClr val="bg2"/>
                    </a:solidFill>
                  </a:tcPr>
                </a:tc>
                <a:tc>
                  <a:txBody>
                    <a:bodyPr/>
                    <a:lstStyle/>
                    <a:p>
                      <a:r>
                        <a:rPr lang="en-US" sz="1300" b="1" dirty="0"/>
                        <a:t>1 Sa. 9-1 Ki. 11; 1 Chr. 10, 2 Chr. 9</a:t>
                      </a:r>
                    </a:p>
                  </a:txBody>
                  <a:tcPr marL="68580" marR="68580" marT="34290" marB="34290">
                    <a:solidFill>
                      <a:schemeClr val="bg2"/>
                    </a:solidFill>
                  </a:tcPr>
                </a:tc>
                <a:tc>
                  <a:txBody>
                    <a:bodyPr/>
                    <a:lstStyle/>
                    <a:p>
                      <a:pPr algn="ctr"/>
                      <a:r>
                        <a:rPr lang="en-US" sz="1300" b="1" dirty="0"/>
                        <a:t>120</a:t>
                      </a:r>
                    </a:p>
                  </a:txBody>
                  <a:tcPr marL="68580" marR="68580" marT="34290" marB="34290">
                    <a:solidFill>
                      <a:schemeClr val="bg2"/>
                    </a:solidFill>
                  </a:tcPr>
                </a:tc>
                <a:tc>
                  <a:txBody>
                    <a:bodyPr/>
                    <a:lstStyle/>
                    <a:p>
                      <a:r>
                        <a:rPr lang="en-US" sz="1300" b="1" dirty="0"/>
                        <a:t>David</a:t>
                      </a:r>
                    </a:p>
                  </a:txBody>
                  <a:tcPr marL="68580" marR="68580" marT="34290" marB="34290">
                    <a:solidFill>
                      <a:schemeClr val="bg2"/>
                    </a:solidFill>
                  </a:tcPr>
                </a:tc>
                <a:extLst>
                  <a:ext uri="{0D108BD9-81ED-4DB2-BD59-A6C34878D82A}">
                    <a16:rowId xmlns:a16="http://schemas.microsoft.com/office/drawing/2014/main" val="10008"/>
                  </a:ext>
                </a:extLst>
              </a:tr>
              <a:tr h="544730">
                <a:tc>
                  <a:txBody>
                    <a:bodyPr/>
                    <a:lstStyle/>
                    <a:p>
                      <a:r>
                        <a:rPr lang="en-US" sz="1300" b="1" dirty="0"/>
                        <a:t>The Divided Kingdom</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rgbClr val="FFFF00"/>
                    </a:solidFill>
                  </a:tcPr>
                </a:tc>
                <a:tc>
                  <a:txBody>
                    <a:bodyPr/>
                    <a:lstStyle/>
                    <a:p>
                      <a:r>
                        <a:rPr lang="en-US" sz="1300" b="1" dirty="0"/>
                        <a:t>From</a:t>
                      </a:r>
                      <a:r>
                        <a:rPr lang="en-US" sz="1300" b="1" baseline="0" dirty="0"/>
                        <a:t> the division to the fall of Israel</a:t>
                      </a:r>
                      <a:endParaRPr lang="en-US" sz="1300" b="1" dirty="0"/>
                    </a:p>
                  </a:txBody>
                  <a:tcPr marL="68580" marR="68580" marT="34290" marB="34290">
                    <a:solidFill>
                      <a:srgbClr val="FFFF00"/>
                    </a:solidFill>
                  </a:tcPr>
                </a:tc>
                <a:tc>
                  <a:txBody>
                    <a:bodyPr/>
                    <a:lstStyle/>
                    <a:p>
                      <a:r>
                        <a:rPr lang="en-US" sz="1300" b="1" dirty="0"/>
                        <a:t>1 Ki. 12-2 Ki. 20; 2 Chr. 10-32</a:t>
                      </a:r>
                    </a:p>
                  </a:txBody>
                  <a:tcPr marL="68580" marR="68580" marT="34290" marB="34290">
                    <a:solidFill>
                      <a:srgbClr val="FFFF00"/>
                    </a:solidFill>
                  </a:tcPr>
                </a:tc>
                <a:tc>
                  <a:txBody>
                    <a:bodyPr/>
                    <a:lstStyle/>
                    <a:p>
                      <a:pPr algn="ctr"/>
                      <a:r>
                        <a:rPr lang="en-US" sz="1300" b="1" dirty="0"/>
                        <a:t>253</a:t>
                      </a:r>
                    </a:p>
                  </a:txBody>
                  <a:tcPr marL="68580" marR="68580" marT="34290" marB="34290">
                    <a:solidFill>
                      <a:srgbClr val="FFFF00"/>
                    </a:solidFill>
                  </a:tcPr>
                </a:tc>
                <a:tc>
                  <a:txBody>
                    <a:bodyPr/>
                    <a:lstStyle/>
                    <a:p>
                      <a:r>
                        <a:rPr lang="en-US" sz="1300" b="1" dirty="0"/>
                        <a:t>Elijah</a:t>
                      </a:r>
                    </a:p>
                  </a:txBody>
                  <a:tcPr marL="68580" marR="68580" marT="34290" marB="34290">
                    <a:solidFill>
                      <a:srgbClr val="FFFF00"/>
                    </a:solidFill>
                  </a:tcPr>
                </a:tc>
                <a:extLst>
                  <a:ext uri="{0D108BD9-81ED-4DB2-BD59-A6C34878D82A}">
                    <a16:rowId xmlns:a16="http://schemas.microsoft.com/office/drawing/2014/main" val="10009"/>
                  </a:ext>
                </a:extLst>
              </a:tr>
              <a:tr h="364096">
                <a:tc>
                  <a:txBody>
                    <a:bodyPr/>
                    <a:lstStyle/>
                    <a:p>
                      <a:r>
                        <a:rPr lang="en-US" sz="1300" b="1" dirty="0"/>
                        <a:t>Judah Alone</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rgbClr val="FFFF00"/>
                    </a:solidFill>
                  </a:tcPr>
                </a:tc>
                <a:tc>
                  <a:txBody>
                    <a:bodyPr/>
                    <a:lstStyle/>
                    <a:p>
                      <a:r>
                        <a:rPr lang="en-US" sz="1300" b="1" dirty="0"/>
                        <a:t>From fall of Israel</a:t>
                      </a:r>
                      <a:r>
                        <a:rPr lang="en-US" sz="1300" b="1" baseline="0" dirty="0"/>
                        <a:t> to the fall of Judah</a:t>
                      </a:r>
                      <a:endParaRPr lang="en-US" sz="1300" b="1" dirty="0"/>
                    </a:p>
                  </a:txBody>
                  <a:tcPr marL="68580" marR="68580" marT="34290" marB="34290">
                    <a:solidFill>
                      <a:srgbClr val="FFFF00"/>
                    </a:solidFill>
                  </a:tcPr>
                </a:tc>
                <a:tc>
                  <a:txBody>
                    <a:bodyPr/>
                    <a:lstStyle/>
                    <a:p>
                      <a:r>
                        <a:rPr lang="en-US" sz="1300" b="1" dirty="0"/>
                        <a:t>2 Ki. 21-25; 2 Chr. 10-32</a:t>
                      </a:r>
                    </a:p>
                  </a:txBody>
                  <a:tcPr marL="68580" marR="68580" marT="34290" marB="34290">
                    <a:solidFill>
                      <a:srgbClr val="FFFF00"/>
                    </a:solidFill>
                  </a:tcPr>
                </a:tc>
                <a:tc>
                  <a:txBody>
                    <a:bodyPr/>
                    <a:lstStyle/>
                    <a:p>
                      <a:pPr algn="ctr"/>
                      <a:r>
                        <a:rPr lang="en-US" sz="1300" b="1" dirty="0"/>
                        <a:t>125</a:t>
                      </a:r>
                    </a:p>
                  </a:txBody>
                  <a:tcPr marL="68580" marR="68580" marT="34290" marB="34290">
                    <a:solidFill>
                      <a:srgbClr val="FFFF00"/>
                    </a:solidFill>
                  </a:tcPr>
                </a:tc>
                <a:tc>
                  <a:txBody>
                    <a:bodyPr/>
                    <a:lstStyle/>
                    <a:p>
                      <a:r>
                        <a:rPr lang="en-US" sz="1300" b="1" dirty="0"/>
                        <a:t>Josiah</a:t>
                      </a:r>
                    </a:p>
                  </a:txBody>
                  <a:tcPr marL="68580" marR="68580" marT="34290" marB="34290">
                    <a:solidFill>
                      <a:srgbClr val="FFFF00"/>
                    </a:solidFill>
                  </a:tcPr>
                </a:tc>
                <a:extLst>
                  <a:ext uri="{0D108BD9-81ED-4DB2-BD59-A6C34878D82A}">
                    <a16:rowId xmlns:a16="http://schemas.microsoft.com/office/drawing/2014/main" val="10010"/>
                  </a:ext>
                </a:extLst>
              </a:tr>
              <a:tr h="392448">
                <a:tc>
                  <a:txBody>
                    <a:bodyPr/>
                    <a:lstStyle/>
                    <a:p>
                      <a:r>
                        <a:rPr lang="en-US" sz="1300" b="1" dirty="0"/>
                        <a:t>Babylonian Captivity</a:t>
                      </a:r>
                      <a:endParaRPr lang="en-US" sz="1300" b="1" dirty="0">
                        <a:latin typeface="Abadi MT Condensed Extra Bold" charset="0"/>
                        <a:ea typeface="Abadi MT Condensed Extra Bold" charset="0"/>
                        <a:cs typeface="Abadi MT Condensed Extra Bold" charset="0"/>
                      </a:endParaRPr>
                    </a:p>
                  </a:txBody>
                  <a:tcPr marL="68580" marR="68580" marT="34290" marB="34290"/>
                </a:tc>
                <a:tc>
                  <a:txBody>
                    <a:bodyPr/>
                    <a:lstStyle/>
                    <a:p>
                      <a:r>
                        <a:rPr lang="en-US" sz="1300" b="1" dirty="0"/>
                        <a:t>From the fall of Judah to</a:t>
                      </a:r>
                      <a:r>
                        <a:rPr lang="en-US" sz="1300" b="1" baseline="0" dirty="0"/>
                        <a:t> the return</a:t>
                      </a:r>
                      <a:endParaRPr lang="en-US" sz="1300" b="1" dirty="0"/>
                    </a:p>
                  </a:txBody>
                  <a:tcPr marL="68580" marR="68580" marT="34290" marB="34290"/>
                </a:tc>
                <a:tc>
                  <a:txBody>
                    <a:bodyPr/>
                    <a:lstStyle/>
                    <a:p>
                      <a:r>
                        <a:rPr lang="en-US" sz="1300" b="1" dirty="0"/>
                        <a:t>2 Ki. 25-8- 21;</a:t>
                      </a:r>
                      <a:r>
                        <a:rPr lang="en-US" sz="1300" b="1" baseline="0" dirty="0"/>
                        <a:t> Dan. 1-6</a:t>
                      </a:r>
                      <a:endParaRPr lang="en-US" sz="1300" b="1" dirty="0"/>
                    </a:p>
                  </a:txBody>
                  <a:tcPr marL="68580" marR="68580" marT="34290" marB="34290"/>
                </a:tc>
                <a:tc>
                  <a:txBody>
                    <a:bodyPr/>
                    <a:lstStyle/>
                    <a:p>
                      <a:pPr algn="ctr"/>
                      <a:r>
                        <a:rPr lang="en-US" sz="1300" b="1" dirty="0"/>
                        <a:t>70</a:t>
                      </a:r>
                    </a:p>
                  </a:txBody>
                  <a:tcPr marL="68580" marR="68580" marT="34290" marB="34290"/>
                </a:tc>
                <a:tc>
                  <a:txBody>
                    <a:bodyPr/>
                    <a:lstStyle/>
                    <a:p>
                      <a:r>
                        <a:rPr lang="en-US" sz="1300" b="1" dirty="0"/>
                        <a:t>Daniel</a:t>
                      </a:r>
                    </a:p>
                  </a:txBody>
                  <a:tcPr marL="68580" marR="68580" marT="34290" marB="34290"/>
                </a:tc>
                <a:extLst>
                  <a:ext uri="{0D108BD9-81ED-4DB2-BD59-A6C34878D82A}">
                    <a16:rowId xmlns:a16="http://schemas.microsoft.com/office/drawing/2014/main" val="10011"/>
                  </a:ext>
                </a:extLst>
              </a:tr>
              <a:tr h="350661">
                <a:tc>
                  <a:txBody>
                    <a:bodyPr/>
                    <a:lstStyle/>
                    <a:p>
                      <a:r>
                        <a:rPr lang="en-US" sz="1300" b="1" dirty="0"/>
                        <a:t>Restoration of the Jews</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lumMod val="90000"/>
                      </a:schemeClr>
                    </a:solidFill>
                  </a:tcPr>
                </a:tc>
                <a:tc>
                  <a:txBody>
                    <a:bodyPr/>
                    <a:lstStyle/>
                    <a:p>
                      <a:r>
                        <a:rPr lang="en-US" sz="1300" b="1" dirty="0"/>
                        <a:t>From</a:t>
                      </a:r>
                      <a:r>
                        <a:rPr lang="en-US" sz="1300" b="1" baseline="0" dirty="0"/>
                        <a:t> the return to end of OT history</a:t>
                      </a:r>
                      <a:endParaRPr lang="en-US" sz="1300" b="1" dirty="0"/>
                    </a:p>
                  </a:txBody>
                  <a:tcPr marL="68580" marR="68580" marT="34290" marB="34290">
                    <a:solidFill>
                      <a:schemeClr val="bg2">
                        <a:lumMod val="90000"/>
                      </a:schemeClr>
                    </a:solidFill>
                  </a:tcPr>
                </a:tc>
                <a:tc>
                  <a:txBody>
                    <a:bodyPr/>
                    <a:lstStyle/>
                    <a:p>
                      <a:r>
                        <a:rPr lang="en-US" sz="1300" b="1" dirty="0"/>
                        <a:t>Ezra, Nehemiah</a:t>
                      </a:r>
                    </a:p>
                  </a:txBody>
                  <a:tcPr marL="68580" marR="68580" marT="34290" marB="34290">
                    <a:solidFill>
                      <a:schemeClr val="bg2">
                        <a:lumMod val="90000"/>
                      </a:schemeClr>
                    </a:solidFill>
                  </a:tcPr>
                </a:tc>
                <a:tc>
                  <a:txBody>
                    <a:bodyPr/>
                    <a:lstStyle/>
                    <a:p>
                      <a:pPr algn="ctr"/>
                      <a:r>
                        <a:rPr lang="en-US" sz="1300" b="1" dirty="0"/>
                        <a:t>92</a:t>
                      </a:r>
                    </a:p>
                  </a:txBody>
                  <a:tcPr marL="68580" marR="68580" marT="34290" marB="34290">
                    <a:solidFill>
                      <a:schemeClr val="bg2">
                        <a:lumMod val="90000"/>
                      </a:schemeClr>
                    </a:solidFill>
                  </a:tcPr>
                </a:tc>
                <a:tc>
                  <a:txBody>
                    <a:bodyPr/>
                    <a:lstStyle/>
                    <a:p>
                      <a:r>
                        <a:rPr lang="en-US" sz="1300" b="1" dirty="0"/>
                        <a:t>Ezra</a:t>
                      </a:r>
                    </a:p>
                  </a:txBody>
                  <a:tcPr marL="68580" marR="68580" marT="34290" marB="34290">
                    <a:solidFill>
                      <a:schemeClr val="bg2">
                        <a:lumMod val="90000"/>
                      </a:schemeClr>
                    </a:solidFill>
                  </a:tcPr>
                </a:tc>
                <a:extLst>
                  <a:ext uri="{0D108BD9-81ED-4DB2-BD59-A6C34878D82A}">
                    <a16:rowId xmlns:a16="http://schemas.microsoft.com/office/drawing/2014/main" val="10012"/>
                  </a:ext>
                </a:extLst>
              </a:tr>
              <a:tr h="555140">
                <a:tc>
                  <a:txBody>
                    <a:bodyPr/>
                    <a:lstStyle/>
                    <a:p>
                      <a:r>
                        <a:rPr lang="en-US" sz="1300" b="1" dirty="0"/>
                        <a:t>Between the Testaments</a:t>
                      </a:r>
                      <a:endParaRPr lang="en-US" sz="1300" b="1" dirty="0">
                        <a:latin typeface="Abadi MT Condensed Extra Bold" charset="0"/>
                        <a:ea typeface="Abadi MT Condensed Extra Bold" charset="0"/>
                        <a:cs typeface="Abadi MT Condensed Extra Bold"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a:t>From end</a:t>
                      </a:r>
                      <a:r>
                        <a:rPr lang="en-US" sz="1300" b="1" baseline="0" dirty="0"/>
                        <a:t> of OT to the beginning of the NT</a:t>
                      </a:r>
                      <a:endParaRPr lang="en-US" sz="1300" b="1" dirty="0"/>
                    </a:p>
                    <a:p>
                      <a:endParaRPr lang="en-US" sz="600" b="1" dirty="0"/>
                    </a:p>
                  </a:txBody>
                  <a:tcPr marL="68580" marR="68580" marT="34290" marB="34290"/>
                </a:tc>
                <a:tc>
                  <a:txBody>
                    <a:bodyPr/>
                    <a:lstStyle/>
                    <a:p>
                      <a:r>
                        <a:rPr lang="en-US" sz="1300" b="1" dirty="0"/>
                        <a:t>None</a:t>
                      </a:r>
                    </a:p>
                  </a:txBody>
                  <a:tcPr marL="68580" marR="68580" marT="34290" marB="34290"/>
                </a:tc>
                <a:tc>
                  <a:txBody>
                    <a:bodyPr/>
                    <a:lstStyle/>
                    <a:p>
                      <a:pPr algn="ctr"/>
                      <a:r>
                        <a:rPr lang="en-US" sz="1300" b="1" dirty="0"/>
                        <a:t>400</a:t>
                      </a:r>
                    </a:p>
                  </a:txBody>
                  <a:tcPr marL="68580" marR="68580" marT="34290" marB="34290"/>
                </a:tc>
                <a:tc>
                  <a:txBody>
                    <a:bodyPr/>
                    <a:lstStyle/>
                    <a:p>
                      <a:r>
                        <a:rPr lang="en-US" sz="1300" b="1" dirty="0"/>
                        <a:t>Judas Maccabe</a:t>
                      </a:r>
                    </a:p>
                  </a:txBody>
                  <a:tcPr marL="68580" marR="68580" marT="34290" marB="34290"/>
                </a:tc>
                <a:extLst>
                  <a:ext uri="{0D108BD9-81ED-4DB2-BD59-A6C34878D82A}">
                    <a16:rowId xmlns:a16="http://schemas.microsoft.com/office/drawing/2014/main" val="10013"/>
                  </a:ext>
                </a:extLst>
              </a:tr>
              <a:tr h="350661">
                <a:tc>
                  <a:txBody>
                    <a:bodyPr/>
                    <a:lstStyle/>
                    <a:p>
                      <a:r>
                        <a:rPr lang="en-US" sz="1300" b="1" dirty="0"/>
                        <a:t>Life of Christ</a:t>
                      </a:r>
                      <a:endParaRPr lang="en-US" sz="1300" b="1" dirty="0">
                        <a:latin typeface="Abadi MT Condensed Extra Bold" charset="0"/>
                        <a:ea typeface="Abadi MT Condensed Extra Bold" charset="0"/>
                        <a:cs typeface="Abadi MT Condensed Extra Bold" charset="0"/>
                      </a:endParaRPr>
                    </a:p>
                  </a:txBody>
                  <a:tcPr marL="68580" marR="68580" marT="34290" marB="34290"/>
                </a:tc>
                <a:tc>
                  <a:txBody>
                    <a:bodyPr/>
                    <a:lstStyle/>
                    <a:p>
                      <a:r>
                        <a:rPr lang="en-US" sz="1300" b="1" dirty="0"/>
                        <a:t>From birth of Jesus to ascension</a:t>
                      </a:r>
                    </a:p>
                  </a:txBody>
                  <a:tcPr marL="68580" marR="68580" marT="34290" marB="34290"/>
                </a:tc>
                <a:tc>
                  <a:txBody>
                    <a:bodyPr/>
                    <a:lstStyle/>
                    <a:p>
                      <a:r>
                        <a:rPr lang="en-US" sz="1300" b="1" dirty="0"/>
                        <a:t>Mt-Jhn 21; Acts1</a:t>
                      </a:r>
                    </a:p>
                  </a:txBody>
                  <a:tcPr marL="68580" marR="68580" marT="34290" marB="34290"/>
                </a:tc>
                <a:tc>
                  <a:txBody>
                    <a:bodyPr/>
                    <a:lstStyle/>
                    <a:p>
                      <a:pPr algn="ctr"/>
                      <a:r>
                        <a:rPr lang="en-US" sz="1300" b="1" dirty="0"/>
                        <a:t>34</a:t>
                      </a:r>
                    </a:p>
                  </a:txBody>
                  <a:tcPr marL="68580" marR="68580" marT="34290" marB="34290"/>
                </a:tc>
                <a:tc>
                  <a:txBody>
                    <a:bodyPr/>
                    <a:lstStyle/>
                    <a:p>
                      <a:r>
                        <a:rPr lang="en-US" sz="1300" b="1" dirty="0"/>
                        <a:t>Jesus</a:t>
                      </a:r>
                    </a:p>
                  </a:txBody>
                  <a:tcPr marL="68580" marR="68580" marT="34290" marB="34290"/>
                </a:tc>
                <a:extLst>
                  <a:ext uri="{0D108BD9-81ED-4DB2-BD59-A6C34878D82A}">
                    <a16:rowId xmlns:a16="http://schemas.microsoft.com/office/drawing/2014/main" val="10014"/>
                  </a:ext>
                </a:extLst>
              </a:tr>
              <a:tr h="480969">
                <a:tc>
                  <a:txBody>
                    <a:bodyPr/>
                    <a:lstStyle/>
                    <a:p>
                      <a:r>
                        <a:rPr lang="en-US" sz="1300" b="1" dirty="0"/>
                        <a:t>The Church</a:t>
                      </a:r>
                      <a:endParaRPr lang="en-US" sz="1300" b="1" dirty="0">
                        <a:latin typeface="Abadi MT Condensed Extra Bold" charset="0"/>
                        <a:ea typeface="Abadi MT Condensed Extra Bold" charset="0"/>
                        <a:cs typeface="Abadi MT Condensed Extra Bold" charset="0"/>
                      </a:endParaRPr>
                    </a:p>
                  </a:txBody>
                  <a:tcPr marL="68580" marR="68580" marT="34290" marB="34290"/>
                </a:tc>
                <a:tc>
                  <a:txBody>
                    <a:bodyPr/>
                    <a:lstStyle/>
                    <a:p>
                      <a:r>
                        <a:rPr lang="en-US" sz="1300" b="1" dirty="0"/>
                        <a:t>From ascension to death of Paul (96 AD approx.)</a:t>
                      </a:r>
                    </a:p>
                  </a:txBody>
                  <a:tcPr marL="68580" marR="68580" marT="34290" marB="34290"/>
                </a:tc>
                <a:tc>
                  <a:txBody>
                    <a:bodyPr/>
                    <a:lstStyle/>
                    <a:p>
                      <a:r>
                        <a:rPr lang="en-US" sz="1300" b="1" dirty="0"/>
                        <a:t>Acts 2-Revelation</a:t>
                      </a:r>
                    </a:p>
                  </a:txBody>
                  <a:tcPr marL="68580" marR="68580" marT="34290" marB="34290"/>
                </a:tc>
                <a:tc>
                  <a:txBody>
                    <a:bodyPr/>
                    <a:lstStyle/>
                    <a:p>
                      <a:pPr algn="ctr"/>
                      <a:r>
                        <a:rPr lang="en-US" sz="1300" b="1" dirty="0"/>
                        <a:t>70</a:t>
                      </a:r>
                    </a:p>
                  </a:txBody>
                  <a:tcPr marL="68580" marR="68580" marT="34290" marB="34290"/>
                </a:tc>
                <a:tc>
                  <a:txBody>
                    <a:bodyPr/>
                    <a:lstStyle/>
                    <a:p>
                      <a:r>
                        <a:rPr lang="en-US" sz="1300" b="1" dirty="0"/>
                        <a:t>Paul</a:t>
                      </a:r>
                    </a:p>
                  </a:txBody>
                  <a:tcPr marL="68580" marR="68580" marT="34290" marB="34290"/>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162263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The Deliverance of God</a:t>
            </a:r>
            <a:endParaRPr lang="en-US" dirty="0"/>
          </a:p>
        </p:txBody>
      </p:sp>
      <p:sp>
        <p:nvSpPr>
          <p:cNvPr id="4" name="TextBox 3"/>
          <p:cNvSpPr txBox="1"/>
          <p:nvPr/>
        </p:nvSpPr>
        <p:spPr>
          <a:xfrm>
            <a:off x="529788" y="3628323"/>
            <a:ext cx="8475807" cy="175432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Isa 49:5-6  </a:t>
            </a:r>
            <a:r>
              <a:rPr lang="en-US" b="1" i="1" dirty="0">
                <a:solidFill>
                  <a:srgbClr val="002060"/>
                </a:solidFill>
                <a:latin typeface="Arial" panose="020B0604020202020204" pitchFamily="34" charset="0"/>
                <a:cs typeface="Arial" panose="020B0604020202020204" pitchFamily="34" charset="0"/>
              </a:rPr>
              <a:t>"And now the LORD says, Who formed Me from the womb to be His Servant, to bring Jacob back to Him, so that Israel is gathered to Him . . Indeed He says, 'It is too small a thing that You should be My Servant to raise up the tribes of Jacob, and to restore the preserved ones of Israel;  I will also give You as a light to the Gentiles, that You should be My salvation to the ends of the Earth.'"</a:t>
            </a:r>
          </a:p>
        </p:txBody>
      </p:sp>
      <p:sp>
        <p:nvSpPr>
          <p:cNvPr id="3" name="TextBox 2"/>
          <p:cNvSpPr txBox="1"/>
          <p:nvPr/>
        </p:nvSpPr>
        <p:spPr>
          <a:xfrm>
            <a:off x="228600" y="1524000"/>
            <a:ext cx="6468437" cy="430887"/>
          </a:xfrm>
          <a:prstGeom prst="rect">
            <a:avLst/>
          </a:prstGeom>
          <a:noFill/>
        </p:spPr>
        <p:txBody>
          <a:bodyPr wrap="none" rtlCol="0">
            <a:spAutoFit/>
          </a:bodyPr>
          <a:lstStyle/>
          <a:p>
            <a:r>
              <a:rPr lang="en-US" sz="2200" b="1" dirty="0">
                <a:solidFill>
                  <a:schemeClr val="accent3">
                    <a:lumMod val="75000"/>
                  </a:schemeClr>
                </a:solidFill>
                <a:latin typeface="Arial" panose="020B0604020202020204" pitchFamily="34" charset="0"/>
                <a:cs typeface="Arial" panose="020B0604020202020204" pitchFamily="34" charset="0"/>
              </a:rPr>
              <a:t>The Servant of the LORD </a:t>
            </a:r>
            <a:r>
              <a:rPr lang="en-US" sz="2000" b="1" dirty="0">
                <a:latin typeface="Arial" panose="020B0604020202020204" pitchFamily="34" charset="0"/>
                <a:cs typeface="Arial" panose="020B0604020202020204" pitchFamily="34" charset="0"/>
              </a:rPr>
              <a:t>-- Chapters 49 thru 53:  </a:t>
            </a:r>
          </a:p>
        </p:txBody>
      </p:sp>
      <p:sp>
        <p:nvSpPr>
          <p:cNvPr id="5" name="TextBox 4"/>
          <p:cNvSpPr txBox="1"/>
          <p:nvPr/>
        </p:nvSpPr>
        <p:spPr>
          <a:xfrm>
            <a:off x="228599" y="1985510"/>
            <a:ext cx="8663657"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Isaiah begins describing the “Servant of the LORD” whom he introduced back in Chapter 42.   We recognize that he is talking about Christ, the coming Messiah. </a:t>
            </a:r>
          </a:p>
        </p:txBody>
      </p:sp>
      <p:sp>
        <p:nvSpPr>
          <p:cNvPr id="9" name="TextBox 8"/>
          <p:cNvSpPr txBox="1"/>
          <p:nvPr/>
        </p:nvSpPr>
        <p:spPr>
          <a:xfrm>
            <a:off x="531594" y="2778145"/>
            <a:ext cx="8474001"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Isa 42:1   </a:t>
            </a:r>
            <a:r>
              <a:rPr lang="en-US" b="1" i="1" dirty="0">
                <a:solidFill>
                  <a:srgbClr val="002060"/>
                </a:solidFill>
                <a:latin typeface="Arial" panose="020B0604020202020204" pitchFamily="34" charset="0"/>
                <a:cs typeface="Arial" panose="020B0604020202020204" pitchFamily="34" charset="0"/>
              </a:rPr>
              <a:t>"Behold!  My Servant whom I uphold, My Elect One in whom My soul delights!  I have put My Spirit upon Him;  He will bring forth justice to the Gentiles.</a:t>
            </a:r>
          </a:p>
        </p:txBody>
      </p:sp>
      <p:sp>
        <p:nvSpPr>
          <p:cNvPr id="10" name="TextBox 9"/>
          <p:cNvSpPr txBox="1"/>
          <p:nvPr/>
        </p:nvSpPr>
        <p:spPr>
          <a:xfrm>
            <a:off x="531594" y="5315593"/>
            <a:ext cx="8362469"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Isa 50:10   </a:t>
            </a:r>
            <a:r>
              <a:rPr lang="en-US" b="1" i="1" dirty="0">
                <a:solidFill>
                  <a:srgbClr val="002060"/>
                </a:solidFill>
                <a:latin typeface="Arial" panose="020B0604020202020204" pitchFamily="34" charset="0"/>
                <a:cs typeface="Arial" panose="020B0604020202020204" pitchFamily="34" charset="0"/>
              </a:rPr>
              <a:t> "Who among you fears the LORD?  Who obeys the voice of His Servant?  Who walks in darkness and has no light?  Let him trust in the name of the LORD and rely upon his God.</a:t>
            </a:r>
          </a:p>
        </p:txBody>
      </p:sp>
      <p:sp>
        <p:nvSpPr>
          <p:cNvPr id="8" name="TextBox 7"/>
          <p:cNvSpPr txBox="1"/>
          <p:nvPr/>
        </p:nvSpPr>
        <p:spPr>
          <a:xfrm>
            <a:off x="531594" y="6211704"/>
            <a:ext cx="8362469"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Isa 53:11   </a:t>
            </a:r>
            <a:r>
              <a:rPr lang="en-US" b="1" i="1" dirty="0">
                <a:solidFill>
                  <a:srgbClr val="002060"/>
                </a:solidFill>
                <a:latin typeface="Arial" panose="020B0604020202020204" pitchFamily="34" charset="0"/>
                <a:cs typeface="Arial" panose="020B0604020202020204" pitchFamily="34" charset="0"/>
              </a:rPr>
              <a:t> . . . My righteous Servant shall justify many, for He shall bear their iniquities.</a:t>
            </a:r>
          </a:p>
        </p:txBody>
      </p:sp>
    </p:spTree>
    <p:extLst>
      <p:ext uri="{BB962C8B-B14F-4D97-AF65-F5344CB8AC3E}">
        <p14:creationId xmlns:p14="http://schemas.microsoft.com/office/powerpoint/2010/main" val="1997298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The Deliverance of God</a:t>
            </a:r>
            <a:endParaRPr lang="en-US" dirty="0"/>
          </a:p>
        </p:txBody>
      </p:sp>
      <p:sp>
        <p:nvSpPr>
          <p:cNvPr id="4" name="TextBox 3"/>
          <p:cNvSpPr txBox="1"/>
          <p:nvPr/>
        </p:nvSpPr>
        <p:spPr>
          <a:xfrm>
            <a:off x="615132" y="2982147"/>
            <a:ext cx="8475807" cy="203132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Isa 9:6-7  </a:t>
            </a:r>
            <a:r>
              <a:rPr lang="en-US" b="1" i="1" dirty="0">
                <a:solidFill>
                  <a:srgbClr val="002060"/>
                </a:solidFill>
                <a:latin typeface="Arial" panose="020B0604020202020204" pitchFamily="34" charset="0"/>
                <a:cs typeface="Arial" panose="020B0604020202020204" pitchFamily="34" charset="0"/>
              </a:rPr>
              <a:t>For unto us a Child is born, unto us a Son is given; and the government will be upon His shoulder.  And His name will be called Wonderful, Counselor, Mighty God, Everlasting Father, Prince of Peace.  Of the increase of His government and peace there will be no end, upon the throne of David and over His kingdom, to order it and establish it with judgment and justice from that time forward, even forever.  The zeal of the LORD of hosts will perform this.</a:t>
            </a:r>
          </a:p>
        </p:txBody>
      </p:sp>
      <p:sp>
        <p:nvSpPr>
          <p:cNvPr id="3" name="TextBox 2"/>
          <p:cNvSpPr txBox="1"/>
          <p:nvPr/>
        </p:nvSpPr>
        <p:spPr>
          <a:xfrm>
            <a:off x="228600" y="1524000"/>
            <a:ext cx="6468437" cy="430887"/>
          </a:xfrm>
          <a:prstGeom prst="rect">
            <a:avLst/>
          </a:prstGeom>
          <a:noFill/>
        </p:spPr>
        <p:txBody>
          <a:bodyPr wrap="none" rtlCol="0">
            <a:spAutoFit/>
          </a:bodyPr>
          <a:lstStyle/>
          <a:p>
            <a:r>
              <a:rPr lang="en-US" sz="2200" b="1" dirty="0">
                <a:solidFill>
                  <a:schemeClr val="accent3">
                    <a:lumMod val="75000"/>
                  </a:schemeClr>
                </a:solidFill>
                <a:latin typeface="Arial" panose="020B0604020202020204" pitchFamily="34" charset="0"/>
                <a:cs typeface="Arial" panose="020B0604020202020204" pitchFamily="34" charset="0"/>
              </a:rPr>
              <a:t>The Servant of the LORD </a:t>
            </a:r>
            <a:r>
              <a:rPr lang="en-US" sz="2000" b="1" dirty="0">
                <a:latin typeface="Arial" panose="020B0604020202020204" pitchFamily="34" charset="0"/>
                <a:cs typeface="Arial" panose="020B0604020202020204" pitchFamily="34" charset="0"/>
              </a:rPr>
              <a:t>-- Chapters 49 thru 53:  </a:t>
            </a:r>
          </a:p>
        </p:txBody>
      </p:sp>
      <p:sp>
        <p:nvSpPr>
          <p:cNvPr id="5" name="TextBox 4"/>
          <p:cNvSpPr txBox="1"/>
          <p:nvPr/>
        </p:nvSpPr>
        <p:spPr>
          <a:xfrm>
            <a:off x="228599" y="1985510"/>
            <a:ext cx="8663657"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Christ is referenced  throughout the book of Isaiah, beginning with His birth.</a:t>
            </a:r>
          </a:p>
        </p:txBody>
      </p:sp>
      <p:sp>
        <p:nvSpPr>
          <p:cNvPr id="9" name="TextBox 8"/>
          <p:cNvSpPr txBox="1"/>
          <p:nvPr/>
        </p:nvSpPr>
        <p:spPr>
          <a:xfrm>
            <a:off x="616756" y="2357443"/>
            <a:ext cx="8474001"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Isa 7:14   </a:t>
            </a:r>
            <a:r>
              <a:rPr lang="en-US" b="1" i="1" dirty="0">
                <a:solidFill>
                  <a:srgbClr val="002060"/>
                </a:solidFill>
                <a:latin typeface="Arial" panose="020B0604020202020204" pitchFamily="34" charset="0"/>
                <a:cs typeface="Arial" panose="020B0604020202020204" pitchFamily="34" charset="0"/>
              </a:rPr>
              <a:t>Therefore the Lord Himself will give you a sign: Behold, the virgin shall conceive and bear a Son, and shall call His name Immanuel.</a:t>
            </a:r>
          </a:p>
        </p:txBody>
      </p:sp>
      <p:sp>
        <p:nvSpPr>
          <p:cNvPr id="10" name="TextBox 9"/>
          <p:cNvSpPr txBox="1"/>
          <p:nvPr/>
        </p:nvSpPr>
        <p:spPr>
          <a:xfrm>
            <a:off x="641322" y="5242441"/>
            <a:ext cx="8362469"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Isa 11:2   </a:t>
            </a:r>
            <a:r>
              <a:rPr lang="en-US" b="1" i="1" dirty="0">
                <a:solidFill>
                  <a:srgbClr val="002060"/>
                </a:solidFill>
                <a:latin typeface="Arial" panose="020B0604020202020204" pitchFamily="34" charset="0"/>
                <a:cs typeface="Arial" panose="020B0604020202020204" pitchFamily="34" charset="0"/>
              </a:rPr>
              <a:t>The Spirit of the LORD shall rest upon Him, the Spirit of wisdom and understanding, the Spirit of counsel and might, the Spirit of knowledge and of the fear of the LORD.</a:t>
            </a:r>
          </a:p>
        </p:txBody>
      </p:sp>
      <p:sp>
        <p:nvSpPr>
          <p:cNvPr id="8" name="TextBox 7"/>
          <p:cNvSpPr txBox="1"/>
          <p:nvPr/>
        </p:nvSpPr>
        <p:spPr>
          <a:xfrm>
            <a:off x="222503" y="4929878"/>
            <a:ext cx="8663657"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Also referencing His Spirit.</a:t>
            </a:r>
          </a:p>
        </p:txBody>
      </p:sp>
    </p:spTree>
    <p:extLst>
      <p:ext uri="{BB962C8B-B14F-4D97-AF65-F5344CB8AC3E}">
        <p14:creationId xmlns:p14="http://schemas.microsoft.com/office/powerpoint/2010/main" val="1735447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28"/>
            <a:ext cx="8229600" cy="1252728"/>
          </a:xfrm>
        </p:spPr>
        <p:txBody>
          <a:bodyPr>
            <a:normAutofit/>
          </a:bodyPr>
          <a:lstStyle/>
          <a:p>
            <a:r>
              <a:rPr lang="en-US" sz="4800" dirty="0">
                <a:latin typeface="Arial" panose="020B0604020202020204" pitchFamily="34" charset="0"/>
                <a:cs typeface="Arial" panose="020B0604020202020204" pitchFamily="34" charset="0"/>
              </a:rPr>
              <a:t>The Deliverance of God</a:t>
            </a:r>
            <a:endParaRPr lang="en-US" dirty="0"/>
          </a:p>
        </p:txBody>
      </p:sp>
      <p:sp>
        <p:nvSpPr>
          <p:cNvPr id="5" name="TextBox 4"/>
          <p:cNvSpPr txBox="1"/>
          <p:nvPr/>
        </p:nvSpPr>
        <p:spPr>
          <a:xfrm>
            <a:off x="167639" y="1717286"/>
            <a:ext cx="8663657"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However, the chief reference to Christ concerns His death, beginning with Isaiah 52:13 and continuing throughout Chapter 53.  </a:t>
            </a:r>
          </a:p>
        </p:txBody>
      </p:sp>
      <p:sp>
        <p:nvSpPr>
          <p:cNvPr id="9" name="TextBox 8"/>
          <p:cNvSpPr txBox="1"/>
          <p:nvPr/>
        </p:nvSpPr>
        <p:spPr>
          <a:xfrm>
            <a:off x="523694" y="2373207"/>
            <a:ext cx="8620306" cy="452431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52:13  </a:t>
            </a:r>
            <a:r>
              <a:rPr lang="en-US" b="1" i="1" dirty="0">
                <a:solidFill>
                  <a:srgbClr val="002060"/>
                </a:solidFill>
                <a:latin typeface="Arial" panose="020B0604020202020204" pitchFamily="34" charset="0"/>
                <a:cs typeface="Arial" panose="020B0604020202020204" pitchFamily="34" charset="0"/>
              </a:rPr>
              <a:t>Behold, My Servant shall . . . be exalted and extolled and be very high.</a:t>
            </a:r>
          </a:p>
          <a:p>
            <a:r>
              <a:rPr lang="en-US" b="1" dirty="0">
                <a:latin typeface="Arial" panose="020B0604020202020204" pitchFamily="34" charset="0"/>
                <a:cs typeface="Arial" panose="020B0604020202020204" pitchFamily="34" charset="0"/>
              </a:rPr>
              <a:t>52:14   . . . </a:t>
            </a:r>
            <a:r>
              <a:rPr lang="en-US" b="1" i="1" dirty="0">
                <a:solidFill>
                  <a:srgbClr val="002060"/>
                </a:solidFill>
                <a:latin typeface="Arial" panose="020B0604020202020204" pitchFamily="34" charset="0"/>
                <a:cs typeface="Arial" panose="020B0604020202020204" pitchFamily="34" charset="0"/>
              </a:rPr>
              <a:t>His visage was marred more than any man . . .</a:t>
            </a:r>
          </a:p>
          <a:p>
            <a:r>
              <a:rPr lang="en-US" b="1" dirty="0">
                <a:latin typeface="Arial" panose="020B0604020202020204" pitchFamily="34" charset="0"/>
                <a:cs typeface="Arial" panose="020B0604020202020204" pitchFamily="34" charset="0"/>
              </a:rPr>
              <a:t>53:3 </a:t>
            </a:r>
            <a:r>
              <a:rPr lang="en-US" b="1" i="1" dirty="0">
                <a:solidFill>
                  <a:srgbClr val="002060"/>
                </a:solidFill>
                <a:latin typeface="Arial" panose="020B0604020202020204" pitchFamily="34" charset="0"/>
                <a:cs typeface="Arial" panose="020B0604020202020204" pitchFamily="34" charset="0"/>
              </a:rPr>
              <a:t>   He is despised and rejected by men, a Man of sorrows and acquainted with grief . . .</a:t>
            </a:r>
          </a:p>
          <a:p>
            <a:r>
              <a:rPr lang="en-US" b="1" dirty="0">
                <a:latin typeface="Arial" panose="020B0604020202020204" pitchFamily="34" charset="0"/>
                <a:cs typeface="Arial" panose="020B0604020202020204" pitchFamily="34" charset="0"/>
              </a:rPr>
              <a:t>53:4</a:t>
            </a:r>
            <a:r>
              <a:rPr lang="en-US" b="1" i="1" dirty="0">
                <a:solidFill>
                  <a:srgbClr val="002060"/>
                </a:solidFill>
                <a:latin typeface="Arial" panose="020B0604020202020204" pitchFamily="34" charset="0"/>
                <a:cs typeface="Arial" panose="020B0604020202020204" pitchFamily="34" charset="0"/>
              </a:rPr>
              <a:t>   . . . He has borne our </a:t>
            </a:r>
            <a:r>
              <a:rPr lang="en-US" b="1" i="1" dirty="0" err="1">
                <a:solidFill>
                  <a:srgbClr val="002060"/>
                </a:solidFill>
                <a:latin typeface="Arial" panose="020B0604020202020204" pitchFamily="34" charset="0"/>
                <a:cs typeface="Arial" panose="020B0604020202020204" pitchFamily="34" charset="0"/>
              </a:rPr>
              <a:t>griefs</a:t>
            </a:r>
            <a:r>
              <a:rPr lang="en-US" b="1" i="1" dirty="0">
                <a:solidFill>
                  <a:srgbClr val="002060"/>
                </a:solidFill>
                <a:latin typeface="Arial" panose="020B0604020202020204" pitchFamily="34" charset="0"/>
                <a:cs typeface="Arial" panose="020B0604020202020204" pitchFamily="34" charset="0"/>
              </a:rPr>
              <a:t> and carried our sorrows . . .</a:t>
            </a:r>
          </a:p>
          <a:p>
            <a:r>
              <a:rPr lang="en-US" b="1" dirty="0">
                <a:latin typeface="Arial" panose="020B0604020202020204" pitchFamily="34" charset="0"/>
                <a:cs typeface="Arial" panose="020B0604020202020204" pitchFamily="34" charset="0"/>
              </a:rPr>
              <a:t>53:5</a:t>
            </a:r>
            <a:r>
              <a:rPr lang="en-US" b="1" i="1" dirty="0">
                <a:solidFill>
                  <a:srgbClr val="002060"/>
                </a:solidFill>
                <a:latin typeface="Arial" panose="020B0604020202020204" pitchFamily="34" charset="0"/>
                <a:cs typeface="Arial" panose="020B0604020202020204" pitchFamily="34" charset="0"/>
              </a:rPr>
              <a:t>   . . . He was wounded for our transgressions . . . And by His stripes we are healed.</a:t>
            </a:r>
          </a:p>
          <a:p>
            <a:r>
              <a:rPr lang="en-US" b="1" dirty="0">
                <a:latin typeface="Arial" panose="020B0604020202020204" pitchFamily="34" charset="0"/>
                <a:cs typeface="Arial" panose="020B0604020202020204" pitchFamily="34" charset="0"/>
              </a:rPr>
              <a:t>53:6</a:t>
            </a:r>
            <a:r>
              <a:rPr lang="en-US" b="1" i="1" dirty="0">
                <a:solidFill>
                  <a:srgbClr val="002060"/>
                </a:solidFill>
                <a:latin typeface="Arial" panose="020B0604020202020204" pitchFamily="34" charset="0"/>
                <a:cs typeface="Arial" panose="020B0604020202020204" pitchFamily="34" charset="0"/>
              </a:rPr>
              <a:t>  . . . the LORD has laid on Him the iniquity of us all.</a:t>
            </a:r>
          </a:p>
          <a:p>
            <a:r>
              <a:rPr lang="en-US" b="1" dirty="0">
                <a:latin typeface="Arial" panose="020B0604020202020204" pitchFamily="34" charset="0"/>
                <a:cs typeface="Arial" panose="020B0604020202020204" pitchFamily="34" charset="0"/>
              </a:rPr>
              <a:t>53:7</a:t>
            </a:r>
            <a:r>
              <a:rPr lang="en-US" b="1" i="1" dirty="0">
                <a:solidFill>
                  <a:srgbClr val="002060"/>
                </a:solidFill>
                <a:latin typeface="Arial" panose="020B0604020202020204" pitchFamily="34" charset="0"/>
                <a:cs typeface="Arial" panose="020B0604020202020204" pitchFamily="34" charset="0"/>
              </a:rPr>
              <a:t> . . . He opened not His mouth; He was led as a lamb to the slaughter.</a:t>
            </a:r>
          </a:p>
          <a:p>
            <a:r>
              <a:rPr lang="en-US" b="1" dirty="0">
                <a:latin typeface="Arial" panose="020B0604020202020204" pitchFamily="34" charset="0"/>
                <a:cs typeface="Arial" panose="020B0604020202020204" pitchFamily="34" charset="0"/>
              </a:rPr>
              <a:t>53:8</a:t>
            </a:r>
            <a:r>
              <a:rPr lang="en-US" b="1" i="1" dirty="0">
                <a:solidFill>
                  <a:srgbClr val="002060"/>
                </a:solidFill>
                <a:latin typeface="Arial" panose="020B0604020202020204" pitchFamily="34" charset="0"/>
                <a:cs typeface="Arial" panose="020B0604020202020204" pitchFamily="34" charset="0"/>
              </a:rPr>
              <a:t>  . . . For the transgressions of My people He was stricken.</a:t>
            </a:r>
          </a:p>
          <a:p>
            <a:r>
              <a:rPr lang="en-US" b="1" dirty="0">
                <a:latin typeface="Arial" panose="020B0604020202020204" pitchFamily="34" charset="0"/>
                <a:cs typeface="Arial" panose="020B0604020202020204" pitchFamily="34" charset="0"/>
              </a:rPr>
              <a:t>53:9</a:t>
            </a:r>
            <a:r>
              <a:rPr lang="en-US" b="1" i="1" dirty="0">
                <a:solidFill>
                  <a:srgbClr val="002060"/>
                </a:solidFill>
                <a:latin typeface="Arial" panose="020B0604020202020204" pitchFamily="34" charset="0"/>
                <a:cs typeface="Arial" panose="020B0604020202020204" pitchFamily="34" charset="0"/>
              </a:rPr>
              <a:t>  . . . they made His grave with the wicked-but with the rich at His death,</a:t>
            </a:r>
          </a:p>
          <a:p>
            <a:r>
              <a:rPr lang="en-US" b="1" dirty="0">
                <a:latin typeface="Arial" panose="020B0604020202020204" pitchFamily="34" charset="0"/>
                <a:cs typeface="Arial" panose="020B0604020202020204" pitchFamily="34" charset="0"/>
              </a:rPr>
              <a:t>53:10</a:t>
            </a:r>
            <a:r>
              <a:rPr lang="en-US" b="1" i="1" dirty="0">
                <a:solidFill>
                  <a:srgbClr val="002060"/>
                </a:solidFill>
                <a:latin typeface="Arial" panose="020B0604020202020204" pitchFamily="34" charset="0"/>
                <a:cs typeface="Arial" panose="020B0604020202020204" pitchFamily="34" charset="0"/>
              </a:rPr>
              <a:t> . . . You make His soul an offering for sin . . .</a:t>
            </a:r>
          </a:p>
          <a:p>
            <a:r>
              <a:rPr lang="en-US" b="1" dirty="0">
                <a:latin typeface="Arial" panose="020B0604020202020204" pitchFamily="34" charset="0"/>
                <a:cs typeface="Arial" panose="020B0604020202020204" pitchFamily="34" charset="0"/>
              </a:rPr>
              <a:t>53:11</a:t>
            </a:r>
            <a:r>
              <a:rPr lang="en-US" b="1" i="1" dirty="0">
                <a:solidFill>
                  <a:srgbClr val="002060"/>
                </a:solidFill>
                <a:latin typeface="Arial" panose="020B0604020202020204" pitchFamily="34" charset="0"/>
                <a:cs typeface="Arial" panose="020B0604020202020204" pitchFamily="34" charset="0"/>
              </a:rPr>
              <a:t> . . . My righteous Servant shall justify many, For He shall bear their iniquities.</a:t>
            </a:r>
          </a:p>
          <a:p>
            <a:r>
              <a:rPr lang="en-US" b="1" dirty="0">
                <a:latin typeface="Arial" panose="020B0604020202020204" pitchFamily="34" charset="0"/>
                <a:cs typeface="Arial" panose="020B0604020202020204" pitchFamily="34" charset="0"/>
              </a:rPr>
              <a:t>53:12</a:t>
            </a:r>
            <a:r>
              <a:rPr lang="en-US" b="1" i="1" dirty="0">
                <a:solidFill>
                  <a:srgbClr val="002060"/>
                </a:solidFill>
                <a:latin typeface="Arial" panose="020B0604020202020204" pitchFamily="34" charset="0"/>
                <a:cs typeface="Arial" panose="020B0604020202020204" pitchFamily="34" charset="0"/>
              </a:rPr>
              <a:t> . . . He bore the sin of many, and made intercession for the transgressors.</a:t>
            </a:r>
          </a:p>
        </p:txBody>
      </p:sp>
      <p:sp>
        <p:nvSpPr>
          <p:cNvPr id="6" name="Rectangle 5"/>
          <p:cNvSpPr/>
          <p:nvPr/>
        </p:nvSpPr>
        <p:spPr>
          <a:xfrm>
            <a:off x="-243840" y="1182624"/>
            <a:ext cx="9546336" cy="34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5448" y="1267968"/>
            <a:ext cx="6468437" cy="430887"/>
          </a:xfrm>
          <a:prstGeom prst="rect">
            <a:avLst/>
          </a:prstGeom>
          <a:noFill/>
        </p:spPr>
        <p:txBody>
          <a:bodyPr wrap="none" rtlCol="0">
            <a:spAutoFit/>
          </a:bodyPr>
          <a:lstStyle/>
          <a:p>
            <a:r>
              <a:rPr lang="en-US" sz="2200" b="1" dirty="0">
                <a:solidFill>
                  <a:schemeClr val="accent3">
                    <a:lumMod val="75000"/>
                  </a:schemeClr>
                </a:solidFill>
                <a:latin typeface="Arial" panose="020B0604020202020204" pitchFamily="34" charset="0"/>
                <a:cs typeface="Arial" panose="020B0604020202020204" pitchFamily="34" charset="0"/>
              </a:rPr>
              <a:t>The Servant of the LORD </a:t>
            </a:r>
            <a:r>
              <a:rPr lang="en-US" sz="2000" b="1" dirty="0">
                <a:latin typeface="Arial" panose="020B0604020202020204" pitchFamily="34" charset="0"/>
                <a:cs typeface="Arial" panose="020B0604020202020204" pitchFamily="34" charset="0"/>
              </a:rPr>
              <a:t>-- Chapters 49 thru 53:  </a:t>
            </a:r>
          </a:p>
        </p:txBody>
      </p:sp>
    </p:spTree>
    <p:extLst>
      <p:ext uri="{BB962C8B-B14F-4D97-AF65-F5344CB8AC3E}">
        <p14:creationId xmlns:p14="http://schemas.microsoft.com/office/powerpoint/2010/main" val="3143425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28"/>
            <a:ext cx="8229600" cy="1252728"/>
          </a:xfrm>
        </p:spPr>
        <p:txBody>
          <a:bodyPr>
            <a:normAutofit/>
          </a:bodyPr>
          <a:lstStyle/>
          <a:p>
            <a:r>
              <a:rPr lang="en-US" sz="4800" dirty="0">
                <a:latin typeface="Arial" panose="020B0604020202020204" pitchFamily="34" charset="0"/>
                <a:cs typeface="Arial" panose="020B0604020202020204" pitchFamily="34" charset="0"/>
              </a:rPr>
              <a:t>The Deliverance of God</a:t>
            </a:r>
            <a:endParaRPr lang="en-US" dirty="0"/>
          </a:p>
        </p:txBody>
      </p:sp>
      <p:sp>
        <p:nvSpPr>
          <p:cNvPr id="5" name="TextBox 4"/>
          <p:cNvSpPr txBox="1"/>
          <p:nvPr/>
        </p:nvSpPr>
        <p:spPr>
          <a:xfrm>
            <a:off x="472439" y="2180582"/>
            <a:ext cx="8427721" cy="452431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2:3-4	     Out of Zion will go forth the law to judge the nations</a:t>
            </a:r>
          </a:p>
          <a:p>
            <a:r>
              <a:rPr lang="en-US" b="1" dirty="0">
                <a:latin typeface="Arial" panose="020B0604020202020204" pitchFamily="34" charset="0"/>
                <a:cs typeface="Arial" panose="020B0604020202020204" pitchFamily="34" charset="0"/>
              </a:rPr>
              <a:t>8:13-14       A stone of stumbling and a rock of offense to Israel</a:t>
            </a:r>
          </a:p>
          <a:p>
            <a:r>
              <a:rPr lang="en-US" b="1" dirty="0">
                <a:latin typeface="Arial" panose="020B0604020202020204" pitchFamily="34" charset="0"/>
                <a:cs typeface="Arial" panose="020B0604020202020204" pitchFamily="34" charset="0"/>
              </a:rPr>
              <a:t>11:1-5	     A branch from the stem of Jesse with the Spirit of the LORD</a:t>
            </a:r>
          </a:p>
          <a:p>
            <a:r>
              <a:rPr lang="en-US" b="1" dirty="0">
                <a:latin typeface="Arial" panose="020B0604020202020204" pitchFamily="34" charset="0"/>
                <a:cs typeface="Arial" panose="020B0604020202020204" pitchFamily="34" charset="0"/>
              </a:rPr>
              <a:t>28:16	     God lays a precious cornerstone in Zion</a:t>
            </a:r>
          </a:p>
          <a:p>
            <a:r>
              <a:rPr lang="en-US" b="1" dirty="0">
                <a:latin typeface="Arial" panose="020B0604020202020204" pitchFamily="34" charset="0"/>
                <a:cs typeface="Arial" panose="020B0604020202020204" pitchFamily="34" charset="0"/>
              </a:rPr>
              <a:t>32:15	     His Spirit is poured upon us from on high</a:t>
            </a:r>
          </a:p>
          <a:p>
            <a:r>
              <a:rPr lang="en-US" b="1" dirty="0">
                <a:latin typeface="Arial" panose="020B0604020202020204" pitchFamily="34" charset="0"/>
                <a:cs typeface="Arial" panose="020B0604020202020204" pitchFamily="34" charset="0"/>
              </a:rPr>
              <a:t>35:4-6	     God will come and save us, healing the blind, deaf &amp; lame</a:t>
            </a:r>
          </a:p>
          <a:p>
            <a:r>
              <a:rPr lang="en-US" b="1" dirty="0">
                <a:latin typeface="Arial" panose="020B0604020202020204" pitchFamily="34" charset="0"/>
                <a:cs typeface="Arial" panose="020B0604020202020204" pitchFamily="34" charset="0"/>
              </a:rPr>
              <a:t>42:1-7	     God’s servant will bring justice and light to the Gentiles</a:t>
            </a:r>
          </a:p>
          <a:p>
            <a:r>
              <a:rPr lang="en-US" b="1" dirty="0">
                <a:latin typeface="Arial" panose="020B0604020202020204" pitchFamily="34" charset="0"/>
                <a:cs typeface="Arial" panose="020B0604020202020204" pitchFamily="34" charset="0"/>
              </a:rPr>
              <a:t>43:10	     Servant chosen by God that we may know and believe Him</a:t>
            </a:r>
          </a:p>
          <a:p>
            <a:r>
              <a:rPr lang="en-US" b="1" dirty="0">
                <a:latin typeface="Arial" panose="020B0604020202020204" pitchFamily="34" charset="0"/>
                <a:cs typeface="Arial" panose="020B0604020202020204" pitchFamily="34" charset="0"/>
              </a:rPr>
              <a:t>44:3	     He will pour God’s Spirit on our descendants</a:t>
            </a:r>
          </a:p>
          <a:p>
            <a:r>
              <a:rPr lang="en-US" b="1" dirty="0">
                <a:latin typeface="Arial" panose="020B0604020202020204" pitchFamily="34" charset="0"/>
                <a:cs typeface="Arial" panose="020B0604020202020204" pitchFamily="34" charset="0"/>
              </a:rPr>
              <a:t>45:17-18     Israel shall be saved by the LORD with an everlasting salvation</a:t>
            </a:r>
          </a:p>
          <a:p>
            <a:r>
              <a:rPr lang="en-US" b="1" dirty="0">
                <a:latin typeface="Arial" panose="020B0604020202020204" pitchFamily="34" charset="0"/>
                <a:cs typeface="Arial" panose="020B0604020202020204" pitchFamily="34" charset="0"/>
              </a:rPr>
              <a:t>50:5-6         He gave his back to strikes &amp; did not hide face from spitting</a:t>
            </a:r>
          </a:p>
          <a:p>
            <a:r>
              <a:rPr lang="en-US" b="1" dirty="0">
                <a:latin typeface="Arial" panose="020B0604020202020204" pitchFamily="34" charset="0"/>
                <a:cs typeface="Arial" panose="020B0604020202020204" pitchFamily="34" charset="0"/>
              </a:rPr>
              <a:t>59:19-20    The Spirit will lift up a standard &amp; the redeemer come to Zion</a:t>
            </a:r>
          </a:p>
          <a:p>
            <a:r>
              <a:rPr lang="en-US" b="1" dirty="0">
                <a:latin typeface="Arial" panose="020B0604020202020204" pitchFamily="34" charset="0"/>
                <a:cs typeface="Arial" panose="020B0604020202020204" pitchFamily="34" charset="0"/>
              </a:rPr>
              <a:t>61:1-2	     He was anointed to preach good tidings to the poor; heal the </a:t>
            </a:r>
          </a:p>
          <a:p>
            <a:r>
              <a:rPr lang="en-US" b="1" dirty="0">
                <a:latin typeface="Arial" panose="020B0604020202020204" pitchFamily="34" charset="0"/>
                <a:cs typeface="Arial" panose="020B0604020202020204" pitchFamily="34" charset="0"/>
              </a:rPr>
              <a:t>	     broken; proclaim liberty to captives; &amp; proclaim the acceptable</a:t>
            </a:r>
          </a:p>
          <a:p>
            <a:r>
              <a:rPr lang="en-US" b="1" dirty="0">
                <a:latin typeface="Arial" panose="020B0604020202020204" pitchFamily="34" charset="0"/>
                <a:cs typeface="Arial" panose="020B0604020202020204" pitchFamily="34" charset="0"/>
              </a:rPr>
              <a:t>	     year of the LORD.</a:t>
            </a:r>
          </a:p>
          <a:p>
            <a:r>
              <a:rPr lang="en-US" b="1" dirty="0">
                <a:latin typeface="Arial" panose="020B0604020202020204" pitchFamily="34" charset="0"/>
                <a:cs typeface="Arial" panose="020B0604020202020204" pitchFamily="34" charset="0"/>
              </a:rPr>
              <a:t> </a:t>
            </a:r>
          </a:p>
        </p:txBody>
      </p:sp>
      <p:sp>
        <p:nvSpPr>
          <p:cNvPr id="3" name="TextBox 2"/>
          <p:cNvSpPr txBox="1"/>
          <p:nvPr/>
        </p:nvSpPr>
        <p:spPr>
          <a:xfrm>
            <a:off x="374904" y="1645920"/>
            <a:ext cx="7114448"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Other References to Christ in Isaiah, not yet mentioned:  </a:t>
            </a:r>
          </a:p>
        </p:txBody>
      </p:sp>
    </p:spTree>
    <p:extLst>
      <p:ext uri="{BB962C8B-B14F-4D97-AF65-F5344CB8AC3E}">
        <p14:creationId xmlns:p14="http://schemas.microsoft.com/office/powerpoint/2010/main" val="1525034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Isaiah</a:t>
            </a:r>
          </a:p>
        </p:txBody>
      </p:sp>
      <p:sp>
        <p:nvSpPr>
          <p:cNvPr id="3" name="Content Placeholder 2"/>
          <p:cNvSpPr>
            <a:spLocks noGrp="1"/>
          </p:cNvSpPr>
          <p:nvPr>
            <p:ph idx="1"/>
          </p:nvPr>
        </p:nvSpPr>
        <p:spPr>
          <a:xfrm>
            <a:off x="762000" y="14478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Modified - From God's Masterwork - Swindoll</a:t>
            </a:r>
          </a:p>
        </p:txBody>
      </p:sp>
      <p:cxnSp>
        <p:nvCxnSpPr>
          <p:cNvPr id="5" name="Straight Connector 4"/>
          <p:cNvCxnSpPr/>
          <p:nvPr/>
        </p:nvCxnSpPr>
        <p:spPr>
          <a:xfrm rot="5400000">
            <a:off x="190500" y="2628900"/>
            <a:ext cx="24384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124700" y="2628900"/>
            <a:ext cx="25908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4038600"/>
            <a:ext cx="7010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8100" y="5219700"/>
            <a:ext cx="2514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46482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048500" y="5219700"/>
            <a:ext cx="2514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295400" y="6477000"/>
            <a:ext cx="70104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51816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5626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0" y="59436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1219200" y="4038600"/>
            <a:ext cx="2438400" cy="369332"/>
          </a:xfrm>
          <a:prstGeom prst="rect">
            <a:avLst/>
          </a:prstGeom>
          <a:noFill/>
        </p:spPr>
        <p:txBody>
          <a:bodyPr wrap="square" rtlCol="0">
            <a:spAutoFit/>
          </a:bodyPr>
          <a:lstStyle/>
          <a:p>
            <a:r>
              <a:rPr lang="en-US" b="1" dirty="0"/>
              <a:t>    </a:t>
            </a:r>
          </a:p>
        </p:txBody>
      </p:sp>
      <p:sp>
        <p:nvSpPr>
          <p:cNvPr id="85" name="TextBox 84"/>
          <p:cNvSpPr txBox="1"/>
          <p:nvPr/>
        </p:nvSpPr>
        <p:spPr>
          <a:xfrm>
            <a:off x="3429000" y="4648200"/>
            <a:ext cx="2286000" cy="381000"/>
          </a:xfrm>
          <a:prstGeom prst="rect">
            <a:avLst/>
          </a:prstGeom>
          <a:noFill/>
        </p:spPr>
        <p:txBody>
          <a:bodyPr wrap="square" rtlCol="0">
            <a:spAutoFit/>
          </a:bodyPr>
          <a:lstStyle/>
          <a:p>
            <a:pPr algn="ctr"/>
            <a:r>
              <a:rPr lang="en-US" b="1" dirty="0"/>
              <a:t> </a:t>
            </a:r>
          </a:p>
        </p:txBody>
      </p:sp>
      <p:sp>
        <p:nvSpPr>
          <p:cNvPr id="86" name="TextBox 85"/>
          <p:cNvSpPr txBox="1"/>
          <p:nvPr/>
        </p:nvSpPr>
        <p:spPr>
          <a:xfrm>
            <a:off x="3276600" y="5105400"/>
            <a:ext cx="2590800" cy="369332"/>
          </a:xfrm>
          <a:prstGeom prst="rect">
            <a:avLst/>
          </a:prstGeom>
          <a:noFill/>
        </p:spPr>
        <p:txBody>
          <a:bodyPr wrap="square" rtlCol="0">
            <a:spAutoFit/>
          </a:bodyPr>
          <a:lstStyle/>
          <a:p>
            <a:pPr algn="ctr"/>
            <a:r>
              <a:rPr lang="en-US" b="1" dirty="0"/>
              <a:t>  </a:t>
            </a:r>
          </a:p>
        </p:txBody>
      </p:sp>
      <p:sp>
        <p:nvSpPr>
          <p:cNvPr id="95" name="TextBox 94"/>
          <p:cNvSpPr txBox="1"/>
          <p:nvPr/>
        </p:nvSpPr>
        <p:spPr>
          <a:xfrm>
            <a:off x="0" y="4495800"/>
            <a:ext cx="1066800" cy="307777"/>
          </a:xfrm>
          <a:prstGeom prst="rect">
            <a:avLst/>
          </a:prstGeom>
          <a:noFill/>
        </p:spPr>
        <p:txBody>
          <a:bodyPr wrap="square" rtlCol="0">
            <a:spAutoFit/>
          </a:bodyPr>
          <a:lstStyle/>
          <a:p>
            <a:r>
              <a:rPr lang="en-US" sz="1400" b="1" i="1" dirty="0"/>
              <a:t> </a:t>
            </a:r>
            <a:endParaRPr lang="en-US" sz="1600" b="1" i="1" dirty="0"/>
          </a:p>
        </p:txBody>
      </p:sp>
      <p:sp>
        <p:nvSpPr>
          <p:cNvPr id="96" name="TextBox 95"/>
          <p:cNvSpPr txBox="1"/>
          <p:nvPr/>
        </p:nvSpPr>
        <p:spPr>
          <a:xfrm>
            <a:off x="228600" y="4419600"/>
            <a:ext cx="1295400" cy="307777"/>
          </a:xfrm>
          <a:prstGeom prst="rect">
            <a:avLst/>
          </a:prstGeom>
          <a:noFill/>
        </p:spPr>
        <p:txBody>
          <a:bodyPr wrap="square" rtlCol="0">
            <a:spAutoFit/>
          </a:bodyPr>
          <a:lstStyle/>
          <a:p>
            <a:r>
              <a:rPr lang="en-US" sz="1400" b="1" i="1" dirty="0"/>
              <a:t> </a:t>
            </a:r>
            <a:endParaRPr lang="en-US" sz="1600" b="1" i="1" dirty="0"/>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100" name="TextBox 99"/>
          <p:cNvSpPr txBox="1"/>
          <p:nvPr/>
        </p:nvSpPr>
        <p:spPr>
          <a:xfrm>
            <a:off x="0" y="5410200"/>
            <a:ext cx="16002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cxnSp>
        <p:nvCxnSpPr>
          <p:cNvPr id="64" name="Straight Connector 63"/>
          <p:cNvCxnSpPr/>
          <p:nvPr/>
        </p:nvCxnSpPr>
        <p:spPr>
          <a:xfrm rot="5400000">
            <a:off x="4038600" y="2971800"/>
            <a:ext cx="1981200" cy="1524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0" y="4724400"/>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219200" y="3733800"/>
            <a:ext cx="2057400" cy="338554"/>
          </a:xfrm>
          <a:prstGeom prst="rect">
            <a:avLst/>
          </a:prstGeom>
          <a:noFill/>
        </p:spPr>
        <p:txBody>
          <a:bodyPr wrap="square" rtlCol="0">
            <a:spAutoFit/>
          </a:bodyPr>
          <a:lstStyle/>
          <a:p>
            <a:r>
              <a:rPr lang="en-US" sz="1600" dirty="0"/>
              <a:t>         Chapters 1-39</a:t>
            </a:r>
          </a:p>
        </p:txBody>
      </p:sp>
      <p:sp>
        <p:nvSpPr>
          <p:cNvPr id="118" name="TextBox 117"/>
          <p:cNvSpPr txBox="1"/>
          <p:nvPr/>
        </p:nvSpPr>
        <p:spPr>
          <a:xfrm>
            <a:off x="3048000" y="3733800"/>
            <a:ext cx="1905000" cy="338554"/>
          </a:xfrm>
          <a:prstGeom prst="rect">
            <a:avLst/>
          </a:prstGeom>
          <a:noFill/>
        </p:spPr>
        <p:txBody>
          <a:bodyPr wrap="square" rtlCol="0">
            <a:spAutoFit/>
          </a:bodyPr>
          <a:lstStyle/>
          <a:p>
            <a:r>
              <a:rPr lang="en-US" sz="1600" dirty="0"/>
              <a:t>         Chapters 40-48</a:t>
            </a:r>
          </a:p>
        </p:txBody>
      </p:sp>
      <p:sp>
        <p:nvSpPr>
          <p:cNvPr id="132" name="TextBox 131"/>
          <p:cNvSpPr txBox="1"/>
          <p:nvPr/>
        </p:nvSpPr>
        <p:spPr>
          <a:xfrm>
            <a:off x="1676400" y="4038600"/>
            <a:ext cx="2514600" cy="369332"/>
          </a:xfrm>
          <a:prstGeom prst="rect">
            <a:avLst/>
          </a:prstGeom>
          <a:noFill/>
        </p:spPr>
        <p:txBody>
          <a:bodyPr wrap="square" rtlCol="0">
            <a:spAutoFit/>
          </a:bodyPr>
          <a:lstStyle/>
          <a:p>
            <a:r>
              <a:rPr lang="en-US" dirty="0"/>
              <a:t>           </a:t>
            </a:r>
          </a:p>
        </p:txBody>
      </p:sp>
      <p:sp>
        <p:nvSpPr>
          <p:cNvPr id="145" name="TextBox 144"/>
          <p:cNvSpPr txBox="1"/>
          <p:nvPr/>
        </p:nvSpPr>
        <p:spPr>
          <a:xfrm>
            <a:off x="1600200" y="1524000"/>
            <a:ext cx="35052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898889" y="1998340"/>
            <a:ext cx="461665" cy="1436132"/>
          </a:xfrm>
          <a:prstGeom prst="rect">
            <a:avLst/>
          </a:prstGeom>
          <a:noFill/>
        </p:spPr>
        <p:txBody>
          <a:bodyPr vert="vert270" wrap="square" rtlCol="0">
            <a:spAutoFit/>
          </a:bodyPr>
          <a:lstStyle/>
          <a:p>
            <a:r>
              <a:rPr lang="en-US" dirty="0"/>
              <a:t> </a:t>
            </a:r>
          </a:p>
        </p:txBody>
      </p:sp>
      <p:sp>
        <p:nvSpPr>
          <p:cNvPr id="148" name="TextBox 147"/>
          <p:cNvSpPr txBox="1"/>
          <p:nvPr/>
        </p:nvSpPr>
        <p:spPr>
          <a:xfrm rot="283774">
            <a:off x="8369963" y="1450494"/>
            <a:ext cx="461665" cy="2050393"/>
          </a:xfrm>
          <a:prstGeom prst="rect">
            <a:avLst/>
          </a:prstGeom>
          <a:noFill/>
        </p:spPr>
        <p:txBody>
          <a:bodyPr vert="vert270" wrap="square" rtlCol="0">
            <a:spAutoFit/>
          </a:bodyPr>
          <a:lstStyle/>
          <a:p>
            <a:r>
              <a:rPr lang="en-US" dirty="0"/>
              <a:t> </a:t>
            </a:r>
          </a:p>
        </p:txBody>
      </p:sp>
      <p:sp>
        <p:nvSpPr>
          <p:cNvPr id="153" name="TextBox 152"/>
          <p:cNvSpPr txBox="1"/>
          <p:nvPr/>
        </p:nvSpPr>
        <p:spPr>
          <a:xfrm>
            <a:off x="5334000" y="2057400"/>
            <a:ext cx="1066800" cy="338554"/>
          </a:xfrm>
          <a:prstGeom prst="rect">
            <a:avLst/>
          </a:prstGeom>
          <a:noFill/>
        </p:spPr>
        <p:txBody>
          <a:bodyPr wrap="square" rtlCol="0">
            <a:spAutoFit/>
          </a:bodyPr>
          <a:lstStyle/>
          <a:p>
            <a:r>
              <a:rPr lang="en-US" sz="1600"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cxnSp>
        <p:nvCxnSpPr>
          <p:cNvPr id="43" name="Straight Connector 42"/>
          <p:cNvCxnSpPr/>
          <p:nvPr/>
        </p:nvCxnSpPr>
        <p:spPr>
          <a:xfrm rot="5400000">
            <a:off x="2400300" y="2933700"/>
            <a:ext cx="1905000" cy="152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600700" y="3009900"/>
            <a:ext cx="1905000" cy="1524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953000" y="3733800"/>
            <a:ext cx="1676400" cy="338554"/>
          </a:xfrm>
          <a:prstGeom prst="rect">
            <a:avLst/>
          </a:prstGeom>
          <a:noFill/>
        </p:spPr>
        <p:txBody>
          <a:bodyPr wrap="square" rtlCol="0">
            <a:spAutoFit/>
          </a:bodyPr>
          <a:lstStyle/>
          <a:p>
            <a:r>
              <a:rPr lang="en-US" sz="1600" dirty="0"/>
              <a:t>Chapters  49-53</a:t>
            </a:r>
          </a:p>
        </p:txBody>
      </p:sp>
      <p:sp>
        <p:nvSpPr>
          <p:cNvPr id="46" name="TextBox 45"/>
          <p:cNvSpPr txBox="1"/>
          <p:nvPr/>
        </p:nvSpPr>
        <p:spPr>
          <a:xfrm>
            <a:off x="6629400" y="3733800"/>
            <a:ext cx="1828800" cy="338554"/>
          </a:xfrm>
          <a:prstGeom prst="rect">
            <a:avLst/>
          </a:prstGeom>
          <a:noFill/>
        </p:spPr>
        <p:txBody>
          <a:bodyPr wrap="square" rtlCol="0">
            <a:spAutoFit/>
          </a:bodyPr>
          <a:lstStyle/>
          <a:p>
            <a:r>
              <a:rPr lang="en-US" sz="1600" dirty="0"/>
              <a:t>  Chapters 54-66</a:t>
            </a:r>
          </a:p>
        </p:txBody>
      </p:sp>
      <p:sp>
        <p:nvSpPr>
          <p:cNvPr id="47" name="TextBox 46"/>
          <p:cNvSpPr txBox="1"/>
          <p:nvPr/>
        </p:nvSpPr>
        <p:spPr>
          <a:xfrm>
            <a:off x="1371600" y="1524000"/>
            <a:ext cx="2450310" cy="523220"/>
          </a:xfrm>
          <a:prstGeom prst="rect">
            <a:avLst/>
          </a:prstGeom>
          <a:noFill/>
        </p:spPr>
        <p:txBody>
          <a:bodyPr wrap="square" rtlCol="0">
            <a:spAutoFit/>
          </a:bodyPr>
          <a:lstStyle/>
          <a:p>
            <a:r>
              <a:rPr lang="en-US" sz="1400" dirty="0">
                <a:latin typeface="Arial Black" pitchFamily="34" charset="0"/>
              </a:rPr>
              <a:t>    The Judgment</a:t>
            </a:r>
          </a:p>
          <a:p>
            <a:r>
              <a:rPr lang="en-US" sz="1400" dirty="0">
                <a:latin typeface="Arial Black" pitchFamily="34" charset="0"/>
              </a:rPr>
              <a:t>         of God</a:t>
            </a:r>
          </a:p>
        </p:txBody>
      </p:sp>
      <p:sp>
        <p:nvSpPr>
          <p:cNvPr id="48" name="TextBox 47"/>
          <p:cNvSpPr txBox="1"/>
          <p:nvPr/>
        </p:nvSpPr>
        <p:spPr>
          <a:xfrm>
            <a:off x="3352800" y="2032278"/>
            <a:ext cx="1905000" cy="584775"/>
          </a:xfrm>
          <a:prstGeom prst="rect">
            <a:avLst/>
          </a:prstGeom>
          <a:noFill/>
        </p:spPr>
        <p:txBody>
          <a:bodyPr wrap="square" rtlCol="0">
            <a:spAutoFit/>
          </a:bodyPr>
          <a:lstStyle/>
          <a:p>
            <a:r>
              <a:rPr lang="en-US" sz="1600" dirty="0">
                <a:latin typeface="Arial Black" pitchFamily="34" charset="0"/>
              </a:rPr>
              <a:t>  </a:t>
            </a:r>
            <a:r>
              <a:rPr lang="en-US" sz="1600" b="1" dirty="0"/>
              <a:t>The Supremacy</a:t>
            </a:r>
          </a:p>
          <a:p>
            <a:r>
              <a:rPr lang="en-US" sz="1600" b="1" dirty="0"/>
              <a:t>        of the Lord</a:t>
            </a:r>
          </a:p>
        </p:txBody>
      </p:sp>
      <p:sp>
        <p:nvSpPr>
          <p:cNvPr id="49" name="TextBox 48"/>
          <p:cNvSpPr txBox="1"/>
          <p:nvPr/>
        </p:nvSpPr>
        <p:spPr>
          <a:xfrm>
            <a:off x="5029200" y="1981200"/>
            <a:ext cx="1807045" cy="584775"/>
          </a:xfrm>
          <a:prstGeom prst="rect">
            <a:avLst/>
          </a:prstGeom>
          <a:noFill/>
        </p:spPr>
        <p:txBody>
          <a:bodyPr wrap="square" rtlCol="0">
            <a:spAutoFit/>
          </a:bodyPr>
          <a:lstStyle/>
          <a:p>
            <a:r>
              <a:rPr lang="en-US" sz="1600" b="1" dirty="0">
                <a:latin typeface="Arial Black" pitchFamily="34" charset="0"/>
              </a:rPr>
              <a:t>    </a:t>
            </a:r>
            <a:r>
              <a:rPr lang="en-US" sz="1600" b="1" dirty="0"/>
              <a:t>The Servant   </a:t>
            </a:r>
            <a:br>
              <a:rPr lang="en-US" sz="1600" b="1" dirty="0"/>
            </a:br>
            <a:r>
              <a:rPr lang="en-US" sz="1600" b="1" dirty="0"/>
              <a:t>       of the  Lord</a:t>
            </a:r>
          </a:p>
        </p:txBody>
      </p:sp>
      <p:sp>
        <p:nvSpPr>
          <p:cNvPr id="50" name="TextBox 49"/>
          <p:cNvSpPr txBox="1"/>
          <p:nvPr/>
        </p:nvSpPr>
        <p:spPr>
          <a:xfrm>
            <a:off x="6629400" y="1981200"/>
            <a:ext cx="1968039" cy="584775"/>
          </a:xfrm>
          <a:prstGeom prst="rect">
            <a:avLst/>
          </a:prstGeom>
          <a:noFill/>
        </p:spPr>
        <p:txBody>
          <a:bodyPr wrap="square" rtlCol="0">
            <a:spAutoFit/>
          </a:bodyPr>
          <a:lstStyle/>
          <a:p>
            <a:r>
              <a:rPr lang="en-US" sz="1600" dirty="0"/>
              <a:t>    </a:t>
            </a:r>
            <a:r>
              <a:rPr lang="en-US" sz="1600" b="1" dirty="0"/>
              <a:t>The Future Plan</a:t>
            </a:r>
          </a:p>
          <a:p>
            <a:r>
              <a:rPr lang="en-US" sz="1600" b="1" dirty="0"/>
              <a:t>        of the Lord</a:t>
            </a:r>
          </a:p>
        </p:txBody>
      </p:sp>
      <p:sp>
        <p:nvSpPr>
          <p:cNvPr id="52" name="TextBox 51"/>
          <p:cNvSpPr txBox="1"/>
          <p:nvPr/>
        </p:nvSpPr>
        <p:spPr>
          <a:xfrm>
            <a:off x="5029200" y="2514600"/>
            <a:ext cx="1996314" cy="1200329"/>
          </a:xfrm>
          <a:prstGeom prst="rect">
            <a:avLst/>
          </a:prstGeom>
          <a:noFill/>
        </p:spPr>
        <p:txBody>
          <a:bodyPr wrap="square" rtlCol="0">
            <a:spAutoFit/>
          </a:bodyPr>
          <a:lstStyle/>
          <a:p>
            <a:r>
              <a:rPr lang="en-US" sz="1600" i="1" dirty="0"/>
              <a:t>    </a:t>
            </a:r>
            <a:r>
              <a:rPr lang="en-US" sz="1400" i="1" dirty="0"/>
              <a:t>Servant Songs:</a:t>
            </a:r>
          </a:p>
          <a:p>
            <a:r>
              <a:rPr lang="en-US" sz="1400" i="1" dirty="0"/>
              <a:t>           </a:t>
            </a:r>
            <a:r>
              <a:rPr lang="en-US" sz="1200" i="1" dirty="0"/>
              <a:t>42:1-9</a:t>
            </a:r>
          </a:p>
          <a:p>
            <a:r>
              <a:rPr lang="en-US" sz="1400" i="1" dirty="0"/>
              <a:t>          49:1-13</a:t>
            </a:r>
          </a:p>
          <a:p>
            <a:r>
              <a:rPr lang="en-US" sz="1400" i="1" dirty="0"/>
              <a:t>          50:4-11</a:t>
            </a:r>
          </a:p>
          <a:p>
            <a:r>
              <a:rPr lang="en-US" sz="1400" i="1" dirty="0"/>
              <a:t>     52:7, 13; 53:12</a:t>
            </a:r>
          </a:p>
        </p:txBody>
      </p:sp>
      <p:sp>
        <p:nvSpPr>
          <p:cNvPr id="53" name="TextBox 52"/>
          <p:cNvSpPr txBox="1"/>
          <p:nvPr/>
        </p:nvSpPr>
        <p:spPr>
          <a:xfrm>
            <a:off x="381000" y="4114800"/>
            <a:ext cx="1066800" cy="338554"/>
          </a:xfrm>
          <a:prstGeom prst="rect">
            <a:avLst/>
          </a:prstGeom>
          <a:noFill/>
        </p:spPr>
        <p:txBody>
          <a:bodyPr wrap="square" rtlCol="0">
            <a:spAutoFit/>
          </a:bodyPr>
          <a:lstStyle/>
          <a:p>
            <a:r>
              <a:rPr lang="en-US" sz="1600" dirty="0"/>
              <a:t>Emphasis</a:t>
            </a:r>
          </a:p>
        </p:txBody>
      </p:sp>
      <p:sp>
        <p:nvSpPr>
          <p:cNvPr id="55" name="TextBox 54"/>
          <p:cNvSpPr txBox="1"/>
          <p:nvPr/>
        </p:nvSpPr>
        <p:spPr>
          <a:xfrm rot="10800000" flipV="1">
            <a:off x="0" y="4709747"/>
            <a:ext cx="1752600" cy="369332"/>
          </a:xfrm>
          <a:prstGeom prst="rect">
            <a:avLst/>
          </a:prstGeom>
          <a:noFill/>
        </p:spPr>
        <p:txBody>
          <a:bodyPr wrap="square" rtlCol="0">
            <a:spAutoFit/>
          </a:bodyPr>
          <a:lstStyle/>
          <a:p>
            <a:r>
              <a:rPr lang="en-US" dirty="0"/>
              <a:t>         </a:t>
            </a:r>
            <a:r>
              <a:rPr lang="en-US" sz="1600" dirty="0"/>
              <a:t>Timeline</a:t>
            </a:r>
          </a:p>
        </p:txBody>
      </p:sp>
      <p:sp>
        <p:nvSpPr>
          <p:cNvPr id="57" name="TextBox 56"/>
          <p:cNvSpPr txBox="1"/>
          <p:nvPr/>
        </p:nvSpPr>
        <p:spPr>
          <a:xfrm>
            <a:off x="2667000" y="4648200"/>
            <a:ext cx="2209800" cy="584775"/>
          </a:xfrm>
          <a:prstGeom prst="rect">
            <a:avLst/>
          </a:prstGeom>
          <a:noFill/>
        </p:spPr>
        <p:txBody>
          <a:bodyPr wrap="square" rtlCol="0">
            <a:spAutoFit/>
          </a:bodyPr>
          <a:lstStyle/>
          <a:p>
            <a:r>
              <a:rPr lang="en-US" sz="1600" b="1" dirty="0"/>
              <a:t>Kings</a:t>
            </a:r>
            <a:r>
              <a:rPr lang="en-US" sz="1600" dirty="0"/>
              <a:t>: Uzziah, Jotham, </a:t>
            </a:r>
          </a:p>
          <a:p>
            <a:r>
              <a:rPr lang="en-US" sz="1600" dirty="0"/>
              <a:t>     Ahaz &amp; Hezekiah</a:t>
            </a:r>
          </a:p>
        </p:txBody>
      </p:sp>
      <p:cxnSp>
        <p:nvCxnSpPr>
          <p:cNvPr id="59" name="Straight Connector 58"/>
          <p:cNvCxnSpPr/>
          <p:nvPr/>
        </p:nvCxnSpPr>
        <p:spPr>
          <a:xfrm rot="5400000">
            <a:off x="4610100" y="4914900"/>
            <a:ext cx="533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800600" y="4648200"/>
            <a:ext cx="4038600" cy="584775"/>
          </a:xfrm>
          <a:prstGeom prst="rect">
            <a:avLst/>
          </a:prstGeom>
          <a:noFill/>
        </p:spPr>
        <p:txBody>
          <a:bodyPr wrap="square" rtlCol="0">
            <a:spAutoFit/>
          </a:bodyPr>
          <a:lstStyle/>
          <a:p>
            <a:r>
              <a:rPr lang="en-US" sz="1600" b="1" dirty="0"/>
              <a:t>     Prophets:</a:t>
            </a:r>
            <a:r>
              <a:rPr lang="en-US" sz="1600" dirty="0"/>
              <a:t>: Amos &amp; Hosea (north); </a:t>
            </a:r>
          </a:p>
          <a:p>
            <a:r>
              <a:rPr lang="en-US" sz="1600" dirty="0"/>
              <a:t>                        Micah (south)</a:t>
            </a:r>
          </a:p>
        </p:txBody>
      </p:sp>
      <p:sp>
        <p:nvSpPr>
          <p:cNvPr id="81" name="TextBox 80"/>
          <p:cNvSpPr txBox="1"/>
          <p:nvPr/>
        </p:nvSpPr>
        <p:spPr>
          <a:xfrm>
            <a:off x="1524000" y="2057400"/>
            <a:ext cx="1828800" cy="276999"/>
          </a:xfrm>
          <a:prstGeom prst="rect">
            <a:avLst/>
          </a:prstGeom>
          <a:noFill/>
        </p:spPr>
        <p:txBody>
          <a:bodyPr wrap="square" rtlCol="0">
            <a:spAutoFit/>
          </a:bodyPr>
          <a:lstStyle/>
          <a:p>
            <a:r>
              <a:rPr lang="en-US" sz="1200" dirty="0"/>
              <a:t> Against Judah  (1-12)</a:t>
            </a:r>
          </a:p>
        </p:txBody>
      </p:sp>
      <p:cxnSp>
        <p:nvCxnSpPr>
          <p:cNvPr id="87" name="Straight Connector 86"/>
          <p:cNvCxnSpPr/>
          <p:nvPr/>
        </p:nvCxnSpPr>
        <p:spPr>
          <a:xfrm>
            <a:off x="1600200" y="28956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295400" y="2286000"/>
            <a:ext cx="2057400" cy="307777"/>
          </a:xfrm>
          <a:prstGeom prst="rect">
            <a:avLst/>
          </a:prstGeom>
          <a:noFill/>
        </p:spPr>
        <p:txBody>
          <a:bodyPr wrap="square" rtlCol="0">
            <a:spAutoFit/>
          </a:bodyPr>
          <a:lstStyle/>
          <a:p>
            <a:r>
              <a:rPr lang="en-US" sz="1400" dirty="0"/>
              <a:t>       </a:t>
            </a:r>
            <a:r>
              <a:rPr lang="en-US" sz="1200" dirty="0"/>
              <a:t>Against Nations  (13-23)</a:t>
            </a:r>
          </a:p>
        </p:txBody>
      </p:sp>
      <p:cxnSp>
        <p:nvCxnSpPr>
          <p:cNvPr id="97" name="Straight Connector 96"/>
          <p:cNvCxnSpPr/>
          <p:nvPr/>
        </p:nvCxnSpPr>
        <p:spPr>
          <a:xfrm>
            <a:off x="1676400" y="2286000"/>
            <a:ext cx="121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447800" y="2590800"/>
            <a:ext cx="1905000" cy="523220"/>
          </a:xfrm>
          <a:prstGeom prst="rect">
            <a:avLst/>
          </a:prstGeom>
          <a:noFill/>
        </p:spPr>
        <p:txBody>
          <a:bodyPr wrap="square" rtlCol="0">
            <a:spAutoFit/>
          </a:bodyPr>
          <a:lstStyle/>
          <a:p>
            <a:r>
              <a:rPr lang="en-US" sz="1400" dirty="0"/>
              <a:t>  </a:t>
            </a:r>
            <a:r>
              <a:rPr lang="en-US" sz="1200" dirty="0"/>
              <a:t>Day of the Lord  (24-27) </a:t>
            </a:r>
          </a:p>
          <a:p>
            <a:r>
              <a:rPr lang="en-US" sz="1400" dirty="0"/>
              <a:t>            </a:t>
            </a:r>
          </a:p>
        </p:txBody>
      </p:sp>
      <p:cxnSp>
        <p:nvCxnSpPr>
          <p:cNvPr id="106" name="Straight Connector 105"/>
          <p:cNvCxnSpPr/>
          <p:nvPr/>
        </p:nvCxnSpPr>
        <p:spPr>
          <a:xfrm>
            <a:off x="1676400" y="25908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rot="10800000" flipV="1">
            <a:off x="1143000" y="2871402"/>
            <a:ext cx="2362200" cy="276999"/>
          </a:xfrm>
          <a:prstGeom prst="rect">
            <a:avLst/>
          </a:prstGeom>
          <a:noFill/>
        </p:spPr>
        <p:txBody>
          <a:bodyPr wrap="square" rtlCol="0">
            <a:spAutoFit/>
          </a:bodyPr>
          <a:lstStyle/>
          <a:p>
            <a:r>
              <a:rPr lang="en-US" sz="1200" dirty="0"/>
              <a:t>        Judgment &amp; Blessing   (28-35)</a:t>
            </a:r>
          </a:p>
        </p:txBody>
      </p:sp>
      <p:cxnSp>
        <p:nvCxnSpPr>
          <p:cNvPr id="121" name="Straight Connector 120"/>
          <p:cNvCxnSpPr/>
          <p:nvPr/>
        </p:nvCxnSpPr>
        <p:spPr>
          <a:xfrm>
            <a:off x="1524000" y="3124200"/>
            <a:ext cx="1600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1295400" y="3124200"/>
            <a:ext cx="2057400" cy="276999"/>
          </a:xfrm>
          <a:prstGeom prst="rect">
            <a:avLst/>
          </a:prstGeom>
          <a:noFill/>
        </p:spPr>
        <p:txBody>
          <a:bodyPr wrap="square" rtlCol="0">
            <a:spAutoFit/>
          </a:bodyPr>
          <a:lstStyle/>
          <a:p>
            <a:r>
              <a:rPr lang="en-US" sz="1200" dirty="0"/>
              <a:t>     Historical Interlude (36-39)</a:t>
            </a:r>
          </a:p>
        </p:txBody>
      </p:sp>
      <p:sp>
        <p:nvSpPr>
          <p:cNvPr id="129" name="TextBox 128"/>
          <p:cNvSpPr txBox="1"/>
          <p:nvPr/>
        </p:nvSpPr>
        <p:spPr>
          <a:xfrm>
            <a:off x="3352800" y="1524000"/>
            <a:ext cx="5334000" cy="400110"/>
          </a:xfrm>
          <a:prstGeom prst="rect">
            <a:avLst/>
          </a:prstGeom>
          <a:noFill/>
        </p:spPr>
        <p:txBody>
          <a:bodyPr wrap="square" rtlCol="0">
            <a:spAutoFit/>
          </a:bodyPr>
          <a:lstStyle/>
          <a:p>
            <a:r>
              <a:rPr lang="en-US" sz="2000" dirty="0">
                <a:latin typeface="Arial Black" pitchFamily="34" charset="0"/>
              </a:rPr>
              <a:t>    The Deliverance of God (40-66)</a:t>
            </a:r>
          </a:p>
        </p:txBody>
      </p:sp>
      <p:sp>
        <p:nvSpPr>
          <p:cNvPr id="130" name="TextBox 129"/>
          <p:cNvSpPr txBox="1"/>
          <p:nvPr/>
        </p:nvSpPr>
        <p:spPr>
          <a:xfrm>
            <a:off x="3276600" y="2743200"/>
            <a:ext cx="1981200" cy="646331"/>
          </a:xfrm>
          <a:prstGeom prst="rect">
            <a:avLst/>
          </a:prstGeom>
          <a:noFill/>
        </p:spPr>
        <p:txBody>
          <a:bodyPr wrap="square" rtlCol="0">
            <a:spAutoFit/>
          </a:bodyPr>
          <a:lstStyle/>
          <a:p>
            <a:r>
              <a:rPr lang="en-US" sz="1200" dirty="0"/>
              <a:t>   115 references  to  God’s    </a:t>
            </a:r>
            <a:br>
              <a:rPr lang="en-US" sz="1200" dirty="0"/>
            </a:br>
            <a:r>
              <a:rPr lang="en-US" sz="1200" dirty="0"/>
              <a:t>      greatness  &amp;  power!</a:t>
            </a:r>
          </a:p>
          <a:p>
            <a:r>
              <a:rPr lang="en-US" sz="1200" dirty="0"/>
              <a:t>                 (40:1-2, 11)</a:t>
            </a:r>
          </a:p>
        </p:txBody>
      </p:sp>
      <p:sp>
        <p:nvSpPr>
          <p:cNvPr id="131" name="TextBox 130"/>
          <p:cNvSpPr txBox="1"/>
          <p:nvPr/>
        </p:nvSpPr>
        <p:spPr>
          <a:xfrm>
            <a:off x="6477000" y="2590800"/>
            <a:ext cx="1981200" cy="1015663"/>
          </a:xfrm>
          <a:prstGeom prst="rect">
            <a:avLst/>
          </a:prstGeom>
          <a:noFill/>
        </p:spPr>
        <p:txBody>
          <a:bodyPr wrap="square" rtlCol="0">
            <a:spAutoFit/>
          </a:bodyPr>
          <a:lstStyle/>
          <a:p>
            <a:r>
              <a:rPr lang="en-US" sz="1200" dirty="0"/>
              <a:t>  “My house will be called a    </a:t>
            </a:r>
            <a:br>
              <a:rPr lang="en-US" sz="1200" dirty="0"/>
            </a:br>
            <a:r>
              <a:rPr lang="en-US" sz="1200" dirty="0"/>
              <a:t>      house of prayer” (56:7)</a:t>
            </a:r>
            <a:br>
              <a:rPr lang="en-US" sz="1200" dirty="0"/>
            </a:br>
            <a:endParaRPr lang="en-US" sz="1200" dirty="0"/>
          </a:p>
          <a:p>
            <a:r>
              <a:rPr lang="en-US" sz="1200" dirty="0"/>
              <a:t>  “There is no peace for the   </a:t>
            </a:r>
            <a:br>
              <a:rPr lang="en-US" sz="1200" dirty="0"/>
            </a:br>
            <a:r>
              <a:rPr lang="en-US" sz="1200" dirty="0"/>
              <a:t>   wicked.” (48:22; 57:21)</a:t>
            </a:r>
          </a:p>
        </p:txBody>
      </p:sp>
      <p:sp>
        <p:nvSpPr>
          <p:cNvPr id="134" name="TextBox 133"/>
          <p:cNvSpPr txBox="1"/>
          <p:nvPr/>
        </p:nvSpPr>
        <p:spPr>
          <a:xfrm>
            <a:off x="1295401" y="4038600"/>
            <a:ext cx="2133599" cy="584775"/>
          </a:xfrm>
          <a:prstGeom prst="rect">
            <a:avLst/>
          </a:prstGeom>
          <a:noFill/>
        </p:spPr>
        <p:txBody>
          <a:bodyPr wrap="square" rtlCol="0">
            <a:spAutoFit/>
          </a:bodyPr>
          <a:lstStyle/>
          <a:p>
            <a:r>
              <a:rPr lang="en-US" sz="1600" dirty="0"/>
              <a:t>The Law  &amp; judgment    </a:t>
            </a:r>
            <a:br>
              <a:rPr lang="en-US" sz="1600" dirty="0"/>
            </a:br>
            <a:r>
              <a:rPr lang="en-US" sz="1600" dirty="0"/>
              <a:t>     of disobedience</a:t>
            </a:r>
          </a:p>
        </p:txBody>
      </p:sp>
      <p:sp>
        <p:nvSpPr>
          <p:cNvPr id="136" name="TextBox 135"/>
          <p:cNvSpPr txBox="1"/>
          <p:nvPr/>
        </p:nvSpPr>
        <p:spPr>
          <a:xfrm>
            <a:off x="1371600" y="4648200"/>
            <a:ext cx="1143000" cy="584775"/>
          </a:xfrm>
          <a:prstGeom prst="rect">
            <a:avLst/>
          </a:prstGeom>
          <a:noFill/>
        </p:spPr>
        <p:txBody>
          <a:bodyPr wrap="square" rtlCol="0">
            <a:spAutoFit/>
          </a:bodyPr>
          <a:lstStyle/>
          <a:p>
            <a:r>
              <a:rPr lang="en-US" sz="1600" dirty="0"/>
              <a:t>740 – 686 B.C. </a:t>
            </a:r>
          </a:p>
        </p:txBody>
      </p:sp>
      <p:cxnSp>
        <p:nvCxnSpPr>
          <p:cNvPr id="142" name="Straight Connector 141"/>
          <p:cNvCxnSpPr/>
          <p:nvPr/>
        </p:nvCxnSpPr>
        <p:spPr>
          <a:xfrm rot="5400000">
            <a:off x="2247900" y="4914900"/>
            <a:ext cx="533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0" y="5181600"/>
            <a:ext cx="1732767" cy="338554"/>
          </a:xfrm>
          <a:prstGeom prst="rect">
            <a:avLst/>
          </a:prstGeom>
          <a:noFill/>
        </p:spPr>
        <p:txBody>
          <a:bodyPr wrap="square" rtlCol="0">
            <a:spAutoFit/>
          </a:bodyPr>
          <a:lstStyle/>
          <a:p>
            <a:r>
              <a:rPr lang="en-US" sz="1600" dirty="0"/>
              <a:t>      Key Verses</a:t>
            </a:r>
          </a:p>
        </p:txBody>
      </p:sp>
      <p:sp>
        <p:nvSpPr>
          <p:cNvPr id="151" name="TextBox 150"/>
          <p:cNvSpPr txBox="1"/>
          <p:nvPr/>
        </p:nvSpPr>
        <p:spPr>
          <a:xfrm>
            <a:off x="2819400" y="5181600"/>
            <a:ext cx="3581400" cy="369332"/>
          </a:xfrm>
          <a:prstGeom prst="rect">
            <a:avLst/>
          </a:prstGeom>
          <a:noFill/>
        </p:spPr>
        <p:txBody>
          <a:bodyPr wrap="square" rtlCol="0">
            <a:spAutoFit/>
          </a:bodyPr>
          <a:lstStyle/>
          <a:p>
            <a:r>
              <a:rPr lang="en-US" dirty="0"/>
              <a:t>          2:3-5; 6:1-3; 7:14; 9:6; 53:1 ff.  </a:t>
            </a:r>
          </a:p>
        </p:txBody>
      </p:sp>
      <p:sp>
        <p:nvSpPr>
          <p:cNvPr id="152" name="TextBox 151"/>
          <p:cNvSpPr txBox="1"/>
          <p:nvPr/>
        </p:nvSpPr>
        <p:spPr>
          <a:xfrm>
            <a:off x="0" y="5638800"/>
            <a:ext cx="1524000" cy="338554"/>
          </a:xfrm>
          <a:prstGeom prst="rect">
            <a:avLst/>
          </a:prstGeom>
          <a:noFill/>
        </p:spPr>
        <p:txBody>
          <a:bodyPr wrap="square" rtlCol="0">
            <a:spAutoFit/>
          </a:bodyPr>
          <a:lstStyle/>
          <a:p>
            <a:r>
              <a:rPr lang="en-US" sz="1600" dirty="0"/>
              <a:t>   Main Theme</a:t>
            </a:r>
          </a:p>
        </p:txBody>
      </p:sp>
      <p:sp>
        <p:nvSpPr>
          <p:cNvPr id="154" name="TextBox 153"/>
          <p:cNvSpPr txBox="1"/>
          <p:nvPr/>
        </p:nvSpPr>
        <p:spPr>
          <a:xfrm>
            <a:off x="2743200" y="5562600"/>
            <a:ext cx="3581400" cy="369332"/>
          </a:xfrm>
          <a:prstGeom prst="rect">
            <a:avLst/>
          </a:prstGeom>
          <a:noFill/>
        </p:spPr>
        <p:txBody>
          <a:bodyPr wrap="square" rtlCol="0">
            <a:spAutoFit/>
          </a:bodyPr>
          <a:lstStyle/>
          <a:p>
            <a:r>
              <a:rPr lang="en-US" dirty="0"/>
              <a:t>          The justice and mercy of God</a:t>
            </a:r>
          </a:p>
        </p:txBody>
      </p:sp>
      <p:sp>
        <p:nvSpPr>
          <p:cNvPr id="156" name="TextBox 155"/>
          <p:cNvSpPr txBox="1"/>
          <p:nvPr/>
        </p:nvSpPr>
        <p:spPr>
          <a:xfrm>
            <a:off x="304800" y="5943600"/>
            <a:ext cx="990600" cy="584775"/>
          </a:xfrm>
          <a:prstGeom prst="rect">
            <a:avLst/>
          </a:prstGeom>
          <a:noFill/>
        </p:spPr>
        <p:txBody>
          <a:bodyPr wrap="square" rtlCol="0">
            <a:spAutoFit/>
          </a:bodyPr>
          <a:lstStyle/>
          <a:p>
            <a:r>
              <a:rPr lang="en-US" sz="1600" dirty="0"/>
              <a:t>Christ in </a:t>
            </a:r>
          </a:p>
          <a:p>
            <a:r>
              <a:rPr lang="en-US" sz="1600" dirty="0"/>
              <a:t>    Isaiah</a:t>
            </a:r>
          </a:p>
        </p:txBody>
      </p:sp>
      <p:sp>
        <p:nvSpPr>
          <p:cNvPr id="157" name="TextBox 156"/>
          <p:cNvSpPr txBox="1"/>
          <p:nvPr/>
        </p:nvSpPr>
        <p:spPr>
          <a:xfrm>
            <a:off x="1295400" y="5943600"/>
            <a:ext cx="6994580" cy="523220"/>
          </a:xfrm>
          <a:prstGeom prst="rect">
            <a:avLst/>
          </a:prstGeom>
          <a:noFill/>
        </p:spPr>
        <p:txBody>
          <a:bodyPr wrap="square" rtlCol="0">
            <a:spAutoFit/>
          </a:bodyPr>
          <a:lstStyle/>
          <a:p>
            <a:r>
              <a:rPr lang="en-US" sz="1400" dirty="0"/>
              <a:t>His first and second advents are prophesied throughout the book (9:6) – child of a virgin in 7:14,  the shoot from the stem of Jesses in chapter 11, and the suffering Servant in chapter 53.</a:t>
            </a:r>
          </a:p>
        </p:txBody>
      </p:sp>
      <p:cxnSp>
        <p:nvCxnSpPr>
          <p:cNvPr id="167" name="Straight Connector 166"/>
          <p:cNvCxnSpPr>
            <a:stCxn id="115" idx="3"/>
          </p:cNvCxnSpPr>
          <p:nvPr/>
        </p:nvCxnSpPr>
        <p:spPr>
          <a:xfrm>
            <a:off x="3276600" y="3903077"/>
            <a:ext cx="0" cy="74512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3276600" y="3962400"/>
            <a:ext cx="5029200" cy="646331"/>
          </a:xfrm>
          <a:prstGeom prst="rect">
            <a:avLst/>
          </a:prstGeom>
          <a:noFill/>
        </p:spPr>
        <p:txBody>
          <a:bodyPr wrap="square" rtlCol="0">
            <a:spAutoFit/>
          </a:bodyPr>
          <a:lstStyle/>
          <a:p>
            <a:r>
              <a:rPr lang="en-US" dirty="0"/>
              <a:t>                   God’s grace and deliverance</a:t>
            </a:r>
          </a:p>
          <a:p>
            <a:r>
              <a:rPr lang="en-US" dirty="0"/>
              <a:t>Comfort…	Promise…    	Hope…</a:t>
            </a:r>
          </a:p>
        </p:txBody>
      </p:sp>
      <p:sp>
        <p:nvSpPr>
          <p:cNvPr id="4" name="TextBox 3"/>
          <p:cNvSpPr txBox="1"/>
          <p:nvPr/>
        </p:nvSpPr>
        <p:spPr>
          <a:xfrm>
            <a:off x="50478" y="1507875"/>
            <a:ext cx="1537811" cy="738664"/>
          </a:xfrm>
          <a:prstGeom prst="rect">
            <a:avLst/>
          </a:prstGeom>
          <a:noFill/>
        </p:spPr>
        <p:txBody>
          <a:bodyPr wrap="square" rtlCol="0">
            <a:spAutoFit/>
          </a:bodyPr>
          <a:lstStyle/>
          <a:p>
            <a:r>
              <a:rPr lang="en-US" sz="1400" dirty="0"/>
              <a:t>Prophesied for 50 years  - approx. 740 to 686 BC</a:t>
            </a:r>
          </a:p>
        </p:txBody>
      </p:sp>
      <p:sp>
        <p:nvSpPr>
          <p:cNvPr id="6" name="TextBox 5"/>
          <p:cNvSpPr txBox="1"/>
          <p:nvPr/>
        </p:nvSpPr>
        <p:spPr>
          <a:xfrm>
            <a:off x="25996" y="2308828"/>
            <a:ext cx="1332470" cy="950858"/>
          </a:xfrm>
          <a:prstGeom prst="rect">
            <a:avLst/>
          </a:prstGeom>
          <a:noFill/>
        </p:spPr>
        <p:txBody>
          <a:bodyPr wrap="square" rtlCol="0">
            <a:spAutoFit/>
          </a:bodyPr>
          <a:lstStyle/>
          <a:p>
            <a:r>
              <a:rPr lang="en-US" sz="1400" dirty="0"/>
              <a:t>Contemporary with Amos &amp; Hosea (n) and Micah (s) </a:t>
            </a:r>
          </a:p>
        </p:txBody>
      </p:sp>
      <p:sp>
        <p:nvSpPr>
          <p:cNvPr id="78" name="TextBox 77"/>
          <p:cNvSpPr txBox="1"/>
          <p:nvPr/>
        </p:nvSpPr>
        <p:spPr>
          <a:xfrm>
            <a:off x="8167" y="3300802"/>
            <a:ext cx="1413077" cy="738664"/>
          </a:xfrm>
          <a:prstGeom prst="rect">
            <a:avLst/>
          </a:prstGeom>
          <a:noFill/>
        </p:spPr>
        <p:txBody>
          <a:bodyPr wrap="square" rtlCol="0">
            <a:spAutoFit/>
          </a:bodyPr>
          <a:lstStyle/>
          <a:p>
            <a:r>
              <a:rPr lang="en-US" sz="1400"/>
              <a:t>Kings : </a:t>
            </a:r>
            <a:r>
              <a:rPr lang="en-US" sz="1400" dirty="0"/>
              <a:t>Uzziah,</a:t>
            </a:r>
          </a:p>
          <a:p>
            <a:r>
              <a:rPr lang="en-US" sz="1400" dirty="0"/>
              <a:t>Jotham, Ahaz &amp; Hezekiah </a:t>
            </a:r>
          </a:p>
        </p:txBody>
      </p:sp>
    </p:spTree>
    <p:extLst>
      <p:ext uri="{BB962C8B-B14F-4D97-AF65-F5344CB8AC3E}">
        <p14:creationId xmlns:p14="http://schemas.microsoft.com/office/powerpoint/2010/main" val="952517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The Deliverance of God</a:t>
            </a:r>
            <a:endParaRPr lang="en-US" dirty="0"/>
          </a:p>
        </p:txBody>
      </p:sp>
      <p:sp>
        <p:nvSpPr>
          <p:cNvPr id="4" name="TextBox 3"/>
          <p:cNvSpPr txBox="1"/>
          <p:nvPr/>
        </p:nvSpPr>
        <p:spPr>
          <a:xfrm>
            <a:off x="529788" y="3530787"/>
            <a:ext cx="8475807" cy="203132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Isa 55:6-9     </a:t>
            </a:r>
            <a:r>
              <a:rPr lang="en-US" sz="1200" b="1" dirty="0">
                <a:solidFill>
                  <a:srgbClr val="00B0F0"/>
                </a:solidFill>
                <a:latin typeface="Arial" panose="020B0604020202020204" pitchFamily="34" charset="0"/>
                <a:cs typeface="Arial" panose="020B0604020202020204" pitchFamily="34" charset="0"/>
              </a:rPr>
              <a:t>6 </a:t>
            </a:r>
            <a:r>
              <a:rPr lang="en-US" b="1" i="1" dirty="0">
                <a:solidFill>
                  <a:srgbClr val="002060"/>
                </a:solidFill>
                <a:latin typeface="Arial" panose="020B0604020202020204" pitchFamily="34" charset="0"/>
                <a:cs typeface="Arial" panose="020B0604020202020204" pitchFamily="34" charset="0"/>
              </a:rPr>
              <a:t>Seek the LORD while He may be found.  Call upon Him while He is near.  </a:t>
            </a:r>
            <a:r>
              <a:rPr lang="en-US" sz="1200" b="1" dirty="0">
                <a:solidFill>
                  <a:srgbClr val="00B0F0"/>
                </a:solidFill>
                <a:latin typeface="Arial" panose="020B0604020202020204" pitchFamily="34" charset="0"/>
                <a:cs typeface="Arial" panose="020B0604020202020204" pitchFamily="34" charset="0"/>
              </a:rPr>
              <a:t>7</a:t>
            </a:r>
            <a:r>
              <a:rPr lang="en-US" b="1" i="1" dirty="0">
                <a:solidFill>
                  <a:srgbClr val="002060"/>
                </a:solidFill>
                <a:latin typeface="Arial" panose="020B0604020202020204" pitchFamily="34" charset="0"/>
                <a:cs typeface="Arial" panose="020B0604020202020204" pitchFamily="34" charset="0"/>
              </a:rPr>
              <a:t> Let the wicked forsake his way, and the unrighteous man his thoughts;  Let him return to the LORD, and He will have mercy on him;  and to our God, for He will abundantly pardon.  </a:t>
            </a:r>
            <a:r>
              <a:rPr lang="en-US" sz="1200" b="1" dirty="0">
                <a:solidFill>
                  <a:srgbClr val="00B0F0"/>
                </a:solidFill>
                <a:latin typeface="Arial" panose="020B0604020202020204" pitchFamily="34" charset="0"/>
                <a:cs typeface="Arial" panose="020B0604020202020204" pitchFamily="34" charset="0"/>
              </a:rPr>
              <a:t>8 </a:t>
            </a:r>
            <a:r>
              <a:rPr lang="en-US" b="1" i="1" dirty="0">
                <a:solidFill>
                  <a:srgbClr val="002060"/>
                </a:solidFill>
                <a:latin typeface="Arial" panose="020B0604020202020204" pitchFamily="34" charset="0"/>
                <a:cs typeface="Arial" panose="020B0604020202020204" pitchFamily="34" charset="0"/>
              </a:rPr>
              <a:t>"For My thoughts are not your thoughts, nor are your ways My ways," says the LORD.  </a:t>
            </a:r>
            <a:r>
              <a:rPr lang="en-US" sz="1200" b="1" dirty="0">
                <a:solidFill>
                  <a:srgbClr val="00B0F0"/>
                </a:solidFill>
                <a:latin typeface="Arial" panose="020B0604020202020204" pitchFamily="34" charset="0"/>
                <a:cs typeface="Arial" panose="020B0604020202020204" pitchFamily="34" charset="0"/>
              </a:rPr>
              <a:t>9</a:t>
            </a:r>
            <a:r>
              <a:rPr lang="en-US" b="1" i="1" dirty="0">
                <a:solidFill>
                  <a:srgbClr val="002060"/>
                </a:solidFill>
                <a:latin typeface="Arial" panose="020B0604020202020204" pitchFamily="34" charset="0"/>
                <a:cs typeface="Arial" panose="020B0604020202020204" pitchFamily="34" charset="0"/>
              </a:rPr>
              <a:t> "For as the heavens are higher than the Earth, so are My ways higher than your ways, and My thoughts than your thoughts.</a:t>
            </a:r>
          </a:p>
        </p:txBody>
      </p:sp>
      <p:sp>
        <p:nvSpPr>
          <p:cNvPr id="3" name="TextBox 2"/>
          <p:cNvSpPr txBox="1"/>
          <p:nvPr/>
        </p:nvSpPr>
        <p:spPr>
          <a:xfrm>
            <a:off x="179832" y="1524000"/>
            <a:ext cx="6987810" cy="430887"/>
          </a:xfrm>
          <a:prstGeom prst="rect">
            <a:avLst/>
          </a:prstGeom>
          <a:noFill/>
        </p:spPr>
        <p:txBody>
          <a:bodyPr wrap="none" rtlCol="0">
            <a:spAutoFit/>
          </a:bodyPr>
          <a:lstStyle/>
          <a:p>
            <a:r>
              <a:rPr lang="en-US" sz="2200" b="1" dirty="0">
                <a:solidFill>
                  <a:schemeClr val="accent3">
                    <a:lumMod val="75000"/>
                  </a:schemeClr>
                </a:solidFill>
                <a:latin typeface="Arial" panose="020B0604020202020204" pitchFamily="34" charset="0"/>
                <a:cs typeface="Arial" panose="020B0604020202020204" pitchFamily="34" charset="0"/>
              </a:rPr>
              <a:t>The Future Plan of the LORD </a:t>
            </a:r>
            <a:r>
              <a:rPr lang="en-US" sz="2000" b="1" dirty="0">
                <a:latin typeface="Arial" panose="020B0604020202020204" pitchFamily="34" charset="0"/>
                <a:cs typeface="Arial" panose="020B0604020202020204" pitchFamily="34" charset="0"/>
              </a:rPr>
              <a:t>-- Chapters 54 thru 66:  </a:t>
            </a:r>
          </a:p>
        </p:txBody>
      </p:sp>
      <p:sp>
        <p:nvSpPr>
          <p:cNvPr id="5" name="TextBox 4"/>
          <p:cNvSpPr txBox="1"/>
          <p:nvPr/>
        </p:nvSpPr>
        <p:spPr>
          <a:xfrm>
            <a:off x="228599" y="1985510"/>
            <a:ext cx="8663657"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Isaiah relays the plan of God for His chosen people, redeemed by the Messiah </a:t>
            </a:r>
          </a:p>
        </p:txBody>
      </p:sp>
      <p:sp>
        <p:nvSpPr>
          <p:cNvPr id="9" name="TextBox 8"/>
          <p:cNvSpPr txBox="1"/>
          <p:nvPr/>
        </p:nvSpPr>
        <p:spPr>
          <a:xfrm>
            <a:off x="531594" y="2351425"/>
            <a:ext cx="8474001" cy="120032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Isa 54:13-14   </a:t>
            </a:r>
            <a:r>
              <a:rPr lang="en-US" b="1" i="1" dirty="0">
                <a:solidFill>
                  <a:srgbClr val="002060"/>
                </a:solidFill>
                <a:latin typeface="Arial" panose="020B0604020202020204" pitchFamily="34" charset="0"/>
                <a:cs typeface="Arial" panose="020B0604020202020204" pitchFamily="34" charset="0"/>
              </a:rPr>
              <a:t>All your children shall be taught by the LORD, and great shall be the peace of your children.   In righteousness you shall be established; You shall be far from oppression, for you shall not fear; and from terror, for it shall not come near you.</a:t>
            </a:r>
          </a:p>
        </p:txBody>
      </p:sp>
      <p:sp>
        <p:nvSpPr>
          <p:cNvPr id="10" name="TextBox 9"/>
          <p:cNvSpPr txBox="1"/>
          <p:nvPr/>
        </p:nvSpPr>
        <p:spPr>
          <a:xfrm>
            <a:off x="562072" y="5525536"/>
            <a:ext cx="8362469"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Isa 56:7b   </a:t>
            </a:r>
            <a:r>
              <a:rPr lang="en-US" b="1" i="1" dirty="0">
                <a:solidFill>
                  <a:srgbClr val="002060"/>
                </a:solidFill>
                <a:latin typeface="Arial" panose="020B0604020202020204" pitchFamily="34" charset="0"/>
                <a:cs typeface="Arial" panose="020B0604020202020204" pitchFamily="34" charset="0"/>
              </a:rPr>
              <a:t> “. . . For My house shall be called a house of prayer for all nations."</a:t>
            </a:r>
          </a:p>
        </p:txBody>
      </p:sp>
      <p:sp>
        <p:nvSpPr>
          <p:cNvPr id="11" name="TextBox 10"/>
          <p:cNvSpPr txBox="1"/>
          <p:nvPr/>
        </p:nvSpPr>
        <p:spPr>
          <a:xfrm>
            <a:off x="574266" y="6187237"/>
            <a:ext cx="8362469"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Isa 57:21  </a:t>
            </a:r>
            <a:r>
              <a:rPr lang="en-US" b="1" i="1" dirty="0">
                <a:solidFill>
                  <a:srgbClr val="002060"/>
                </a:solidFill>
                <a:latin typeface="Arial" panose="020B0604020202020204" pitchFamily="34" charset="0"/>
                <a:cs typeface="Arial" panose="020B0604020202020204" pitchFamily="34" charset="0"/>
              </a:rPr>
              <a:t> There is no peace," Says my God, "for the wicked."</a:t>
            </a:r>
          </a:p>
        </p:txBody>
      </p:sp>
    </p:spTree>
    <p:extLst>
      <p:ext uri="{BB962C8B-B14F-4D97-AF65-F5344CB8AC3E}">
        <p14:creationId xmlns:p14="http://schemas.microsoft.com/office/powerpoint/2010/main" val="1489760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The Deliverance of God</a:t>
            </a:r>
            <a:endParaRPr lang="en-US" dirty="0"/>
          </a:p>
        </p:txBody>
      </p:sp>
      <p:sp>
        <p:nvSpPr>
          <p:cNvPr id="4" name="TextBox 3"/>
          <p:cNvSpPr txBox="1"/>
          <p:nvPr/>
        </p:nvSpPr>
        <p:spPr>
          <a:xfrm>
            <a:off x="529787" y="4298680"/>
            <a:ext cx="8475807"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Isa 60:2-3   </a:t>
            </a:r>
            <a:r>
              <a:rPr lang="en-US" b="1" i="1" dirty="0">
                <a:solidFill>
                  <a:srgbClr val="002060"/>
                </a:solidFill>
                <a:latin typeface="Arial" panose="020B0604020202020204" pitchFamily="34" charset="0"/>
                <a:cs typeface="Arial" panose="020B0604020202020204" pitchFamily="34" charset="0"/>
              </a:rPr>
              <a:t>For behold, the darkness shall cover the Earth, and deep darkness the people; but the LORD will arise over you, and His glory will be seen upon you.  The Gentiles shall come to your light . . .</a:t>
            </a:r>
          </a:p>
        </p:txBody>
      </p:sp>
      <p:sp>
        <p:nvSpPr>
          <p:cNvPr id="3" name="TextBox 2"/>
          <p:cNvSpPr txBox="1"/>
          <p:nvPr/>
        </p:nvSpPr>
        <p:spPr>
          <a:xfrm>
            <a:off x="179832" y="1524000"/>
            <a:ext cx="6987810" cy="430887"/>
          </a:xfrm>
          <a:prstGeom prst="rect">
            <a:avLst/>
          </a:prstGeom>
          <a:noFill/>
        </p:spPr>
        <p:txBody>
          <a:bodyPr wrap="none" rtlCol="0">
            <a:spAutoFit/>
          </a:bodyPr>
          <a:lstStyle/>
          <a:p>
            <a:r>
              <a:rPr lang="en-US" sz="2200" b="1" dirty="0">
                <a:solidFill>
                  <a:schemeClr val="accent3">
                    <a:lumMod val="75000"/>
                  </a:schemeClr>
                </a:solidFill>
                <a:latin typeface="Arial" panose="020B0604020202020204" pitchFamily="34" charset="0"/>
                <a:cs typeface="Arial" panose="020B0604020202020204" pitchFamily="34" charset="0"/>
              </a:rPr>
              <a:t>The Future Plan of the LORD </a:t>
            </a:r>
            <a:r>
              <a:rPr lang="en-US" sz="2000" b="1" dirty="0">
                <a:latin typeface="Arial" panose="020B0604020202020204" pitchFamily="34" charset="0"/>
                <a:cs typeface="Arial" panose="020B0604020202020204" pitchFamily="34" charset="0"/>
              </a:rPr>
              <a:t>-- Chapters 54 thru 66:  </a:t>
            </a:r>
          </a:p>
        </p:txBody>
      </p:sp>
      <p:sp>
        <p:nvSpPr>
          <p:cNvPr id="9" name="TextBox 8"/>
          <p:cNvSpPr txBox="1"/>
          <p:nvPr/>
        </p:nvSpPr>
        <p:spPr>
          <a:xfrm>
            <a:off x="531594" y="2424422"/>
            <a:ext cx="8474001" cy="175432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Isa 59:20-21  </a:t>
            </a:r>
            <a:r>
              <a:rPr lang="en-US" b="1" i="1" dirty="0">
                <a:solidFill>
                  <a:srgbClr val="002060"/>
                </a:solidFill>
                <a:latin typeface="Arial" panose="020B0604020202020204" pitchFamily="34" charset="0"/>
                <a:cs typeface="Arial" panose="020B0604020202020204" pitchFamily="34" charset="0"/>
              </a:rPr>
              <a:t>"The Redeemer will come to Zion, and to those who turn from transgression in Jacob," says the LORD.  "As for Me, this is My covenant with them: My Spirit who is upon you, and My words which I have put in your mouth, shall not depart from your mouth, nor from the mouth of your descendants, nor from the mouth of your descendants' descendants," says the LORD, "from this time and forevermore."</a:t>
            </a:r>
          </a:p>
        </p:txBody>
      </p:sp>
      <p:sp>
        <p:nvSpPr>
          <p:cNvPr id="10" name="TextBox 9"/>
          <p:cNvSpPr txBox="1"/>
          <p:nvPr/>
        </p:nvSpPr>
        <p:spPr>
          <a:xfrm>
            <a:off x="531594" y="5327701"/>
            <a:ext cx="8362469"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Isa 61:10   </a:t>
            </a:r>
            <a:r>
              <a:rPr lang="en-US" b="1" i="1" dirty="0">
                <a:solidFill>
                  <a:srgbClr val="002060"/>
                </a:solidFill>
                <a:latin typeface="Arial" panose="020B0604020202020204" pitchFamily="34" charset="0"/>
                <a:cs typeface="Arial" panose="020B0604020202020204" pitchFamily="34" charset="0"/>
              </a:rPr>
              <a:t> I will greatly rejoice in the LORD, My soul shall be joyful in my God; for He has clothed me with the garments of salvation, He has covered me with the robe of righteousness . . .</a:t>
            </a:r>
          </a:p>
        </p:txBody>
      </p:sp>
      <p:sp>
        <p:nvSpPr>
          <p:cNvPr id="11" name="TextBox 10"/>
          <p:cNvSpPr txBox="1"/>
          <p:nvPr/>
        </p:nvSpPr>
        <p:spPr>
          <a:xfrm>
            <a:off x="222503" y="1991606"/>
            <a:ext cx="8663657"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Isaiah relays the plan of God for His chosen people, redeemed by the Messiah </a:t>
            </a:r>
          </a:p>
        </p:txBody>
      </p:sp>
    </p:spTree>
    <p:extLst>
      <p:ext uri="{BB962C8B-B14F-4D97-AF65-F5344CB8AC3E}">
        <p14:creationId xmlns:p14="http://schemas.microsoft.com/office/powerpoint/2010/main" val="2081703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Isaiah</a:t>
            </a:r>
          </a:p>
        </p:txBody>
      </p:sp>
      <p:sp>
        <p:nvSpPr>
          <p:cNvPr id="3" name="Content Placeholder 2"/>
          <p:cNvSpPr>
            <a:spLocks noGrp="1"/>
          </p:cNvSpPr>
          <p:nvPr>
            <p:ph idx="1"/>
          </p:nvPr>
        </p:nvSpPr>
        <p:spPr>
          <a:xfrm>
            <a:off x="762000" y="14478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Modified - From God's Masterwork - Swindoll</a:t>
            </a:r>
          </a:p>
        </p:txBody>
      </p:sp>
      <p:cxnSp>
        <p:nvCxnSpPr>
          <p:cNvPr id="5" name="Straight Connector 4"/>
          <p:cNvCxnSpPr/>
          <p:nvPr/>
        </p:nvCxnSpPr>
        <p:spPr>
          <a:xfrm rot="5400000">
            <a:off x="190500" y="2628900"/>
            <a:ext cx="24384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124700" y="2628900"/>
            <a:ext cx="25908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4038600"/>
            <a:ext cx="7010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8100" y="5219700"/>
            <a:ext cx="2514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46482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048500" y="5219700"/>
            <a:ext cx="2514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295400" y="6477000"/>
            <a:ext cx="70104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51816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5626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0" y="59436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1219200" y="4038600"/>
            <a:ext cx="2438400" cy="369332"/>
          </a:xfrm>
          <a:prstGeom prst="rect">
            <a:avLst/>
          </a:prstGeom>
          <a:noFill/>
        </p:spPr>
        <p:txBody>
          <a:bodyPr wrap="square" rtlCol="0">
            <a:spAutoFit/>
          </a:bodyPr>
          <a:lstStyle/>
          <a:p>
            <a:r>
              <a:rPr lang="en-US" b="1" dirty="0"/>
              <a:t>    </a:t>
            </a:r>
          </a:p>
        </p:txBody>
      </p:sp>
      <p:sp>
        <p:nvSpPr>
          <p:cNvPr id="85" name="TextBox 84"/>
          <p:cNvSpPr txBox="1"/>
          <p:nvPr/>
        </p:nvSpPr>
        <p:spPr>
          <a:xfrm>
            <a:off x="3429000" y="4648200"/>
            <a:ext cx="2286000" cy="381000"/>
          </a:xfrm>
          <a:prstGeom prst="rect">
            <a:avLst/>
          </a:prstGeom>
          <a:noFill/>
        </p:spPr>
        <p:txBody>
          <a:bodyPr wrap="square" rtlCol="0">
            <a:spAutoFit/>
          </a:bodyPr>
          <a:lstStyle/>
          <a:p>
            <a:pPr algn="ctr"/>
            <a:r>
              <a:rPr lang="en-US" b="1" dirty="0"/>
              <a:t> </a:t>
            </a:r>
          </a:p>
        </p:txBody>
      </p:sp>
      <p:sp>
        <p:nvSpPr>
          <p:cNvPr id="86" name="TextBox 85"/>
          <p:cNvSpPr txBox="1"/>
          <p:nvPr/>
        </p:nvSpPr>
        <p:spPr>
          <a:xfrm>
            <a:off x="3276600" y="5105400"/>
            <a:ext cx="2590800" cy="369332"/>
          </a:xfrm>
          <a:prstGeom prst="rect">
            <a:avLst/>
          </a:prstGeom>
          <a:noFill/>
        </p:spPr>
        <p:txBody>
          <a:bodyPr wrap="square" rtlCol="0">
            <a:spAutoFit/>
          </a:bodyPr>
          <a:lstStyle/>
          <a:p>
            <a:pPr algn="ctr"/>
            <a:r>
              <a:rPr lang="en-US" b="1" dirty="0"/>
              <a:t>  </a:t>
            </a:r>
          </a:p>
        </p:txBody>
      </p:sp>
      <p:sp>
        <p:nvSpPr>
          <p:cNvPr id="95" name="TextBox 94"/>
          <p:cNvSpPr txBox="1"/>
          <p:nvPr/>
        </p:nvSpPr>
        <p:spPr>
          <a:xfrm>
            <a:off x="0" y="4495800"/>
            <a:ext cx="1066800" cy="307777"/>
          </a:xfrm>
          <a:prstGeom prst="rect">
            <a:avLst/>
          </a:prstGeom>
          <a:noFill/>
        </p:spPr>
        <p:txBody>
          <a:bodyPr wrap="square" rtlCol="0">
            <a:spAutoFit/>
          </a:bodyPr>
          <a:lstStyle/>
          <a:p>
            <a:r>
              <a:rPr lang="en-US" sz="1400" b="1" i="1" dirty="0"/>
              <a:t> </a:t>
            </a:r>
            <a:endParaRPr lang="en-US" sz="1600" b="1" i="1" dirty="0"/>
          </a:p>
        </p:txBody>
      </p:sp>
      <p:sp>
        <p:nvSpPr>
          <p:cNvPr id="96" name="TextBox 95"/>
          <p:cNvSpPr txBox="1"/>
          <p:nvPr/>
        </p:nvSpPr>
        <p:spPr>
          <a:xfrm>
            <a:off x="228600" y="4419600"/>
            <a:ext cx="1295400" cy="307777"/>
          </a:xfrm>
          <a:prstGeom prst="rect">
            <a:avLst/>
          </a:prstGeom>
          <a:noFill/>
        </p:spPr>
        <p:txBody>
          <a:bodyPr wrap="square" rtlCol="0">
            <a:spAutoFit/>
          </a:bodyPr>
          <a:lstStyle/>
          <a:p>
            <a:r>
              <a:rPr lang="en-US" sz="1400" b="1" i="1" dirty="0"/>
              <a:t> </a:t>
            </a:r>
            <a:endParaRPr lang="en-US" sz="1600" b="1" i="1" dirty="0"/>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100" name="TextBox 99"/>
          <p:cNvSpPr txBox="1"/>
          <p:nvPr/>
        </p:nvSpPr>
        <p:spPr>
          <a:xfrm>
            <a:off x="0" y="5410200"/>
            <a:ext cx="16002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cxnSp>
        <p:nvCxnSpPr>
          <p:cNvPr id="64" name="Straight Connector 63"/>
          <p:cNvCxnSpPr/>
          <p:nvPr/>
        </p:nvCxnSpPr>
        <p:spPr>
          <a:xfrm rot="5400000">
            <a:off x="4038600" y="2971800"/>
            <a:ext cx="1981200" cy="1524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0" y="4724400"/>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219200" y="3733800"/>
            <a:ext cx="2057400" cy="338554"/>
          </a:xfrm>
          <a:prstGeom prst="rect">
            <a:avLst/>
          </a:prstGeom>
          <a:noFill/>
        </p:spPr>
        <p:txBody>
          <a:bodyPr wrap="square" rtlCol="0">
            <a:spAutoFit/>
          </a:bodyPr>
          <a:lstStyle/>
          <a:p>
            <a:r>
              <a:rPr lang="en-US" sz="1600" dirty="0"/>
              <a:t>         Chapters 1-39</a:t>
            </a:r>
          </a:p>
        </p:txBody>
      </p:sp>
      <p:sp>
        <p:nvSpPr>
          <p:cNvPr id="118" name="TextBox 117"/>
          <p:cNvSpPr txBox="1"/>
          <p:nvPr/>
        </p:nvSpPr>
        <p:spPr>
          <a:xfrm>
            <a:off x="3048000" y="3733800"/>
            <a:ext cx="1905000" cy="338554"/>
          </a:xfrm>
          <a:prstGeom prst="rect">
            <a:avLst/>
          </a:prstGeom>
          <a:noFill/>
        </p:spPr>
        <p:txBody>
          <a:bodyPr wrap="square" rtlCol="0">
            <a:spAutoFit/>
          </a:bodyPr>
          <a:lstStyle/>
          <a:p>
            <a:r>
              <a:rPr lang="en-US" sz="1600" dirty="0"/>
              <a:t>         Chapters 40-48</a:t>
            </a:r>
          </a:p>
        </p:txBody>
      </p:sp>
      <p:sp>
        <p:nvSpPr>
          <p:cNvPr id="132" name="TextBox 131"/>
          <p:cNvSpPr txBox="1"/>
          <p:nvPr/>
        </p:nvSpPr>
        <p:spPr>
          <a:xfrm>
            <a:off x="1676400" y="4038600"/>
            <a:ext cx="2514600" cy="369332"/>
          </a:xfrm>
          <a:prstGeom prst="rect">
            <a:avLst/>
          </a:prstGeom>
          <a:noFill/>
        </p:spPr>
        <p:txBody>
          <a:bodyPr wrap="square" rtlCol="0">
            <a:spAutoFit/>
          </a:bodyPr>
          <a:lstStyle/>
          <a:p>
            <a:r>
              <a:rPr lang="en-US" dirty="0"/>
              <a:t>           </a:t>
            </a:r>
          </a:p>
        </p:txBody>
      </p:sp>
      <p:sp>
        <p:nvSpPr>
          <p:cNvPr id="145" name="TextBox 144"/>
          <p:cNvSpPr txBox="1"/>
          <p:nvPr/>
        </p:nvSpPr>
        <p:spPr>
          <a:xfrm>
            <a:off x="1600200" y="1524000"/>
            <a:ext cx="35052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898889" y="1998340"/>
            <a:ext cx="461665" cy="1436132"/>
          </a:xfrm>
          <a:prstGeom prst="rect">
            <a:avLst/>
          </a:prstGeom>
          <a:noFill/>
        </p:spPr>
        <p:txBody>
          <a:bodyPr vert="vert270" wrap="square" rtlCol="0">
            <a:spAutoFit/>
          </a:bodyPr>
          <a:lstStyle/>
          <a:p>
            <a:r>
              <a:rPr lang="en-US" dirty="0"/>
              <a:t> </a:t>
            </a:r>
          </a:p>
        </p:txBody>
      </p:sp>
      <p:sp>
        <p:nvSpPr>
          <p:cNvPr id="148" name="TextBox 147"/>
          <p:cNvSpPr txBox="1"/>
          <p:nvPr/>
        </p:nvSpPr>
        <p:spPr>
          <a:xfrm rot="283774">
            <a:off x="8369963" y="1450494"/>
            <a:ext cx="461665" cy="2050393"/>
          </a:xfrm>
          <a:prstGeom prst="rect">
            <a:avLst/>
          </a:prstGeom>
          <a:noFill/>
        </p:spPr>
        <p:txBody>
          <a:bodyPr vert="vert270" wrap="square" rtlCol="0">
            <a:spAutoFit/>
          </a:bodyPr>
          <a:lstStyle/>
          <a:p>
            <a:r>
              <a:rPr lang="en-US" dirty="0"/>
              <a:t> </a:t>
            </a:r>
          </a:p>
        </p:txBody>
      </p:sp>
      <p:sp>
        <p:nvSpPr>
          <p:cNvPr id="153" name="TextBox 152"/>
          <p:cNvSpPr txBox="1"/>
          <p:nvPr/>
        </p:nvSpPr>
        <p:spPr>
          <a:xfrm>
            <a:off x="5334000" y="2057400"/>
            <a:ext cx="1066800" cy="338554"/>
          </a:xfrm>
          <a:prstGeom prst="rect">
            <a:avLst/>
          </a:prstGeom>
          <a:noFill/>
        </p:spPr>
        <p:txBody>
          <a:bodyPr wrap="square" rtlCol="0">
            <a:spAutoFit/>
          </a:bodyPr>
          <a:lstStyle/>
          <a:p>
            <a:r>
              <a:rPr lang="en-US" sz="1600"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cxnSp>
        <p:nvCxnSpPr>
          <p:cNvPr id="43" name="Straight Connector 42"/>
          <p:cNvCxnSpPr/>
          <p:nvPr/>
        </p:nvCxnSpPr>
        <p:spPr>
          <a:xfrm rot="5400000">
            <a:off x="2400300" y="2933700"/>
            <a:ext cx="1905000" cy="152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600700" y="3009900"/>
            <a:ext cx="1905000" cy="1524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953000" y="3733800"/>
            <a:ext cx="1676400" cy="338554"/>
          </a:xfrm>
          <a:prstGeom prst="rect">
            <a:avLst/>
          </a:prstGeom>
          <a:noFill/>
        </p:spPr>
        <p:txBody>
          <a:bodyPr wrap="square" rtlCol="0">
            <a:spAutoFit/>
          </a:bodyPr>
          <a:lstStyle/>
          <a:p>
            <a:r>
              <a:rPr lang="en-US" sz="1600" dirty="0"/>
              <a:t>Chapters  49-53</a:t>
            </a:r>
          </a:p>
        </p:txBody>
      </p:sp>
      <p:sp>
        <p:nvSpPr>
          <p:cNvPr id="46" name="TextBox 45"/>
          <p:cNvSpPr txBox="1"/>
          <p:nvPr/>
        </p:nvSpPr>
        <p:spPr>
          <a:xfrm>
            <a:off x="6629400" y="3733800"/>
            <a:ext cx="1828800" cy="338554"/>
          </a:xfrm>
          <a:prstGeom prst="rect">
            <a:avLst/>
          </a:prstGeom>
          <a:noFill/>
        </p:spPr>
        <p:txBody>
          <a:bodyPr wrap="square" rtlCol="0">
            <a:spAutoFit/>
          </a:bodyPr>
          <a:lstStyle/>
          <a:p>
            <a:r>
              <a:rPr lang="en-US" sz="1600" dirty="0"/>
              <a:t>  Chapters 54-66</a:t>
            </a:r>
          </a:p>
        </p:txBody>
      </p:sp>
      <p:sp>
        <p:nvSpPr>
          <p:cNvPr id="47" name="TextBox 46"/>
          <p:cNvSpPr txBox="1"/>
          <p:nvPr/>
        </p:nvSpPr>
        <p:spPr>
          <a:xfrm>
            <a:off x="1371600" y="1524000"/>
            <a:ext cx="2450310" cy="523220"/>
          </a:xfrm>
          <a:prstGeom prst="rect">
            <a:avLst/>
          </a:prstGeom>
          <a:noFill/>
        </p:spPr>
        <p:txBody>
          <a:bodyPr wrap="square" rtlCol="0">
            <a:spAutoFit/>
          </a:bodyPr>
          <a:lstStyle/>
          <a:p>
            <a:r>
              <a:rPr lang="en-US" sz="1400" dirty="0">
                <a:latin typeface="Arial Black" pitchFamily="34" charset="0"/>
              </a:rPr>
              <a:t>    The Judgment</a:t>
            </a:r>
          </a:p>
          <a:p>
            <a:r>
              <a:rPr lang="en-US" sz="1400" dirty="0">
                <a:latin typeface="Arial Black" pitchFamily="34" charset="0"/>
              </a:rPr>
              <a:t>         of God</a:t>
            </a:r>
          </a:p>
        </p:txBody>
      </p:sp>
      <p:sp>
        <p:nvSpPr>
          <p:cNvPr id="48" name="TextBox 47"/>
          <p:cNvSpPr txBox="1"/>
          <p:nvPr/>
        </p:nvSpPr>
        <p:spPr>
          <a:xfrm>
            <a:off x="3352800" y="2032278"/>
            <a:ext cx="1905000" cy="584775"/>
          </a:xfrm>
          <a:prstGeom prst="rect">
            <a:avLst/>
          </a:prstGeom>
          <a:noFill/>
        </p:spPr>
        <p:txBody>
          <a:bodyPr wrap="square" rtlCol="0">
            <a:spAutoFit/>
          </a:bodyPr>
          <a:lstStyle/>
          <a:p>
            <a:r>
              <a:rPr lang="en-US" sz="1600" dirty="0">
                <a:latin typeface="Arial Black" pitchFamily="34" charset="0"/>
              </a:rPr>
              <a:t>  </a:t>
            </a:r>
            <a:r>
              <a:rPr lang="en-US" sz="1600" b="1" dirty="0"/>
              <a:t>The Supremacy</a:t>
            </a:r>
          </a:p>
          <a:p>
            <a:r>
              <a:rPr lang="en-US" sz="1600" b="1" dirty="0"/>
              <a:t>        of the Lord</a:t>
            </a:r>
          </a:p>
        </p:txBody>
      </p:sp>
      <p:sp>
        <p:nvSpPr>
          <p:cNvPr id="49" name="TextBox 48"/>
          <p:cNvSpPr txBox="1"/>
          <p:nvPr/>
        </p:nvSpPr>
        <p:spPr>
          <a:xfrm>
            <a:off x="5029200" y="1981200"/>
            <a:ext cx="1807045" cy="584775"/>
          </a:xfrm>
          <a:prstGeom prst="rect">
            <a:avLst/>
          </a:prstGeom>
          <a:noFill/>
        </p:spPr>
        <p:txBody>
          <a:bodyPr wrap="square" rtlCol="0">
            <a:spAutoFit/>
          </a:bodyPr>
          <a:lstStyle/>
          <a:p>
            <a:r>
              <a:rPr lang="en-US" sz="1600" b="1" dirty="0">
                <a:latin typeface="Arial Black" pitchFamily="34" charset="0"/>
              </a:rPr>
              <a:t>    </a:t>
            </a:r>
            <a:r>
              <a:rPr lang="en-US" sz="1600" b="1" dirty="0"/>
              <a:t>The Servant   </a:t>
            </a:r>
            <a:br>
              <a:rPr lang="en-US" sz="1600" b="1" dirty="0"/>
            </a:br>
            <a:r>
              <a:rPr lang="en-US" sz="1600" b="1" dirty="0"/>
              <a:t>       of the  Lord</a:t>
            </a:r>
          </a:p>
        </p:txBody>
      </p:sp>
      <p:sp>
        <p:nvSpPr>
          <p:cNvPr id="50" name="TextBox 49"/>
          <p:cNvSpPr txBox="1"/>
          <p:nvPr/>
        </p:nvSpPr>
        <p:spPr>
          <a:xfrm>
            <a:off x="6629400" y="1981200"/>
            <a:ext cx="1968039" cy="584775"/>
          </a:xfrm>
          <a:prstGeom prst="rect">
            <a:avLst/>
          </a:prstGeom>
          <a:noFill/>
        </p:spPr>
        <p:txBody>
          <a:bodyPr wrap="square" rtlCol="0">
            <a:spAutoFit/>
          </a:bodyPr>
          <a:lstStyle/>
          <a:p>
            <a:r>
              <a:rPr lang="en-US" sz="1600" dirty="0"/>
              <a:t>    </a:t>
            </a:r>
            <a:r>
              <a:rPr lang="en-US" sz="1600" b="1" dirty="0"/>
              <a:t>The Future Plan</a:t>
            </a:r>
          </a:p>
          <a:p>
            <a:r>
              <a:rPr lang="en-US" sz="1600" b="1" dirty="0"/>
              <a:t>        of the Lord</a:t>
            </a:r>
          </a:p>
        </p:txBody>
      </p:sp>
      <p:sp>
        <p:nvSpPr>
          <p:cNvPr id="52" name="TextBox 51"/>
          <p:cNvSpPr txBox="1"/>
          <p:nvPr/>
        </p:nvSpPr>
        <p:spPr>
          <a:xfrm>
            <a:off x="5029200" y="2514600"/>
            <a:ext cx="1996314" cy="1200329"/>
          </a:xfrm>
          <a:prstGeom prst="rect">
            <a:avLst/>
          </a:prstGeom>
          <a:noFill/>
        </p:spPr>
        <p:txBody>
          <a:bodyPr wrap="square" rtlCol="0">
            <a:spAutoFit/>
          </a:bodyPr>
          <a:lstStyle/>
          <a:p>
            <a:r>
              <a:rPr lang="en-US" sz="1600" i="1" dirty="0"/>
              <a:t>    </a:t>
            </a:r>
            <a:r>
              <a:rPr lang="en-US" sz="1400" i="1" dirty="0"/>
              <a:t>Servant Songs:</a:t>
            </a:r>
          </a:p>
          <a:p>
            <a:r>
              <a:rPr lang="en-US" sz="1400" i="1" dirty="0"/>
              <a:t>           </a:t>
            </a:r>
            <a:r>
              <a:rPr lang="en-US" sz="1200" i="1" dirty="0"/>
              <a:t>42:1-9</a:t>
            </a:r>
          </a:p>
          <a:p>
            <a:r>
              <a:rPr lang="en-US" sz="1400" i="1" dirty="0"/>
              <a:t>          49:1-13</a:t>
            </a:r>
          </a:p>
          <a:p>
            <a:r>
              <a:rPr lang="en-US" sz="1400" i="1" dirty="0"/>
              <a:t>          50:4-11</a:t>
            </a:r>
          </a:p>
          <a:p>
            <a:r>
              <a:rPr lang="en-US" sz="1400" i="1" dirty="0"/>
              <a:t>     52:7, 13; 53:12</a:t>
            </a:r>
          </a:p>
        </p:txBody>
      </p:sp>
      <p:sp>
        <p:nvSpPr>
          <p:cNvPr id="53" name="TextBox 52"/>
          <p:cNvSpPr txBox="1"/>
          <p:nvPr/>
        </p:nvSpPr>
        <p:spPr>
          <a:xfrm>
            <a:off x="381000" y="4114800"/>
            <a:ext cx="1066800" cy="338554"/>
          </a:xfrm>
          <a:prstGeom prst="rect">
            <a:avLst/>
          </a:prstGeom>
          <a:noFill/>
        </p:spPr>
        <p:txBody>
          <a:bodyPr wrap="square" rtlCol="0">
            <a:spAutoFit/>
          </a:bodyPr>
          <a:lstStyle/>
          <a:p>
            <a:r>
              <a:rPr lang="en-US" sz="1600" dirty="0"/>
              <a:t>Emphasis</a:t>
            </a:r>
          </a:p>
        </p:txBody>
      </p:sp>
      <p:sp>
        <p:nvSpPr>
          <p:cNvPr id="55" name="TextBox 54"/>
          <p:cNvSpPr txBox="1"/>
          <p:nvPr/>
        </p:nvSpPr>
        <p:spPr>
          <a:xfrm rot="10800000" flipV="1">
            <a:off x="0" y="4709747"/>
            <a:ext cx="1752600" cy="369332"/>
          </a:xfrm>
          <a:prstGeom prst="rect">
            <a:avLst/>
          </a:prstGeom>
          <a:noFill/>
        </p:spPr>
        <p:txBody>
          <a:bodyPr wrap="square" rtlCol="0">
            <a:spAutoFit/>
          </a:bodyPr>
          <a:lstStyle/>
          <a:p>
            <a:r>
              <a:rPr lang="en-US" dirty="0"/>
              <a:t>         </a:t>
            </a:r>
            <a:r>
              <a:rPr lang="en-US" sz="1600" dirty="0"/>
              <a:t>Timeline</a:t>
            </a:r>
          </a:p>
        </p:txBody>
      </p:sp>
      <p:sp>
        <p:nvSpPr>
          <p:cNvPr id="57" name="TextBox 56"/>
          <p:cNvSpPr txBox="1"/>
          <p:nvPr/>
        </p:nvSpPr>
        <p:spPr>
          <a:xfrm>
            <a:off x="2667000" y="4648200"/>
            <a:ext cx="2209800" cy="584775"/>
          </a:xfrm>
          <a:prstGeom prst="rect">
            <a:avLst/>
          </a:prstGeom>
          <a:noFill/>
        </p:spPr>
        <p:txBody>
          <a:bodyPr wrap="square" rtlCol="0">
            <a:spAutoFit/>
          </a:bodyPr>
          <a:lstStyle/>
          <a:p>
            <a:r>
              <a:rPr lang="en-US" sz="1600" b="1" dirty="0"/>
              <a:t>Kings</a:t>
            </a:r>
            <a:r>
              <a:rPr lang="en-US" sz="1600" dirty="0"/>
              <a:t>: Uzziah, Jotham, </a:t>
            </a:r>
          </a:p>
          <a:p>
            <a:r>
              <a:rPr lang="en-US" sz="1600" dirty="0"/>
              <a:t>     Ahaz &amp; Hezekiah</a:t>
            </a:r>
          </a:p>
        </p:txBody>
      </p:sp>
      <p:cxnSp>
        <p:nvCxnSpPr>
          <p:cNvPr id="59" name="Straight Connector 58"/>
          <p:cNvCxnSpPr/>
          <p:nvPr/>
        </p:nvCxnSpPr>
        <p:spPr>
          <a:xfrm rot="5400000">
            <a:off x="4610100" y="4914900"/>
            <a:ext cx="533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800600" y="4648200"/>
            <a:ext cx="4038600" cy="584775"/>
          </a:xfrm>
          <a:prstGeom prst="rect">
            <a:avLst/>
          </a:prstGeom>
          <a:noFill/>
        </p:spPr>
        <p:txBody>
          <a:bodyPr wrap="square" rtlCol="0">
            <a:spAutoFit/>
          </a:bodyPr>
          <a:lstStyle/>
          <a:p>
            <a:r>
              <a:rPr lang="en-US" sz="1600" b="1" dirty="0"/>
              <a:t>     Prophets:</a:t>
            </a:r>
            <a:r>
              <a:rPr lang="en-US" sz="1600" dirty="0"/>
              <a:t>: Amos &amp; Hosea (north); </a:t>
            </a:r>
          </a:p>
          <a:p>
            <a:r>
              <a:rPr lang="en-US" sz="1600" dirty="0"/>
              <a:t>                        Micah (south)</a:t>
            </a:r>
          </a:p>
        </p:txBody>
      </p:sp>
      <p:sp>
        <p:nvSpPr>
          <p:cNvPr id="81" name="TextBox 80"/>
          <p:cNvSpPr txBox="1"/>
          <p:nvPr/>
        </p:nvSpPr>
        <p:spPr>
          <a:xfrm>
            <a:off x="1524000" y="2057400"/>
            <a:ext cx="1828800" cy="276999"/>
          </a:xfrm>
          <a:prstGeom prst="rect">
            <a:avLst/>
          </a:prstGeom>
          <a:noFill/>
        </p:spPr>
        <p:txBody>
          <a:bodyPr wrap="square" rtlCol="0">
            <a:spAutoFit/>
          </a:bodyPr>
          <a:lstStyle/>
          <a:p>
            <a:r>
              <a:rPr lang="en-US" sz="1200" dirty="0"/>
              <a:t> Against Judah  (1-12)</a:t>
            </a:r>
          </a:p>
        </p:txBody>
      </p:sp>
      <p:cxnSp>
        <p:nvCxnSpPr>
          <p:cNvPr id="87" name="Straight Connector 86"/>
          <p:cNvCxnSpPr/>
          <p:nvPr/>
        </p:nvCxnSpPr>
        <p:spPr>
          <a:xfrm>
            <a:off x="1600200" y="28956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295400" y="2286000"/>
            <a:ext cx="2057400" cy="307777"/>
          </a:xfrm>
          <a:prstGeom prst="rect">
            <a:avLst/>
          </a:prstGeom>
          <a:noFill/>
        </p:spPr>
        <p:txBody>
          <a:bodyPr wrap="square" rtlCol="0">
            <a:spAutoFit/>
          </a:bodyPr>
          <a:lstStyle/>
          <a:p>
            <a:r>
              <a:rPr lang="en-US" sz="1400" dirty="0"/>
              <a:t>       </a:t>
            </a:r>
            <a:r>
              <a:rPr lang="en-US" sz="1200" dirty="0"/>
              <a:t>Against Nations  (13-23)</a:t>
            </a:r>
          </a:p>
        </p:txBody>
      </p:sp>
      <p:cxnSp>
        <p:nvCxnSpPr>
          <p:cNvPr id="97" name="Straight Connector 96"/>
          <p:cNvCxnSpPr/>
          <p:nvPr/>
        </p:nvCxnSpPr>
        <p:spPr>
          <a:xfrm>
            <a:off x="1676400" y="2286000"/>
            <a:ext cx="121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447800" y="2590800"/>
            <a:ext cx="1905000" cy="523220"/>
          </a:xfrm>
          <a:prstGeom prst="rect">
            <a:avLst/>
          </a:prstGeom>
          <a:noFill/>
        </p:spPr>
        <p:txBody>
          <a:bodyPr wrap="square" rtlCol="0">
            <a:spAutoFit/>
          </a:bodyPr>
          <a:lstStyle/>
          <a:p>
            <a:r>
              <a:rPr lang="en-US" sz="1400" dirty="0"/>
              <a:t>  </a:t>
            </a:r>
            <a:r>
              <a:rPr lang="en-US" sz="1200" dirty="0"/>
              <a:t>Day of the Lord  (24-27) </a:t>
            </a:r>
          </a:p>
          <a:p>
            <a:r>
              <a:rPr lang="en-US" sz="1400" dirty="0"/>
              <a:t>            </a:t>
            </a:r>
          </a:p>
        </p:txBody>
      </p:sp>
      <p:cxnSp>
        <p:nvCxnSpPr>
          <p:cNvPr id="106" name="Straight Connector 105"/>
          <p:cNvCxnSpPr/>
          <p:nvPr/>
        </p:nvCxnSpPr>
        <p:spPr>
          <a:xfrm>
            <a:off x="1676400" y="25908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rot="10800000" flipV="1">
            <a:off x="1143000" y="2871402"/>
            <a:ext cx="2362200" cy="276999"/>
          </a:xfrm>
          <a:prstGeom prst="rect">
            <a:avLst/>
          </a:prstGeom>
          <a:noFill/>
        </p:spPr>
        <p:txBody>
          <a:bodyPr wrap="square" rtlCol="0">
            <a:spAutoFit/>
          </a:bodyPr>
          <a:lstStyle/>
          <a:p>
            <a:r>
              <a:rPr lang="en-US" sz="1200" dirty="0"/>
              <a:t>        Judgment &amp; Blessing   (28-35)</a:t>
            </a:r>
          </a:p>
        </p:txBody>
      </p:sp>
      <p:cxnSp>
        <p:nvCxnSpPr>
          <p:cNvPr id="121" name="Straight Connector 120"/>
          <p:cNvCxnSpPr/>
          <p:nvPr/>
        </p:nvCxnSpPr>
        <p:spPr>
          <a:xfrm>
            <a:off x="1524000" y="3124200"/>
            <a:ext cx="1600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1295400" y="3124200"/>
            <a:ext cx="2057400" cy="276999"/>
          </a:xfrm>
          <a:prstGeom prst="rect">
            <a:avLst/>
          </a:prstGeom>
          <a:noFill/>
        </p:spPr>
        <p:txBody>
          <a:bodyPr wrap="square" rtlCol="0">
            <a:spAutoFit/>
          </a:bodyPr>
          <a:lstStyle/>
          <a:p>
            <a:r>
              <a:rPr lang="en-US" sz="1200" dirty="0"/>
              <a:t>     Historical Interlude (36-39)</a:t>
            </a:r>
          </a:p>
        </p:txBody>
      </p:sp>
      <p:sp>
        <p:nvSpPr>
          <p:cNvPr id="129" name="TextBox 128"/>
          <p:cNvSpPr txBox="1"/>
          <p:nvPr/>
        </p:nvSpPr>
        <p:spPr>
          <a:xfrm>
            <a:off x="3352800" y="1524000"/>
            <a:ext cx="5334000" cy="400110"/>
          </a:xfrm>
          <a:prstGeom prst="rect">
            <a:avLst/>
          </a:prstGeom>
          <a:noFill/>
        </p:spPr>
        <p:txBody>
          <a:bodyPr wrap="square" rtlCol="0">
            <a:spAutoFit/>
          </a:bodyPr>
          <a:lstStyle/>
          <a:p>
            <a:r>
              <a:rPr lang="en-US" sz="2000" dirty="0">
                <a:latin typeface="Arial Black" pitchFamily="34" charset="0"/>
              </a:rPr>
              <a:t>    The Deliverance of God (40-66)</a:t>
            </a:r>
          </a:p>
        </p:txBody>
      </p:sp>
      <p:sp>
        <p:nvSpPr>
          <p:cNvPr id="130" name="TextBox 129"/>
          <p:cNvSpPr txBox="1"/>
          <p:nvPr/>
        </p:nvSpPr>
        <p:spPr>
          <a:xfrm>
            <a:off x="3276600" y="2743200"/>
            <a:ext cx="1981200" cy="646331"/>
          </a:xfrm>
          <a:prstGeom prst="rect">
            <a:avLst/>
          </a:prstGeom>
          <a:noFill/>
        </p:spPr>
        <p:txBody>
          <a:bodyPr wrap="square" rtlCol="0">
            <a:spAutoFit/>
          </a:bodyPr>
          <a:lstStyle/>
          <a:p>
            <a:r>
              <a:rPr lang="en-US" sz="1200" dirty="0"/>
              <a:t>   115 references  to  God’s    </a:t>
            </a:r>
            <a:br>
              <a:rPr lang="en-US" sz="1200" dirty="0"/>
            </a:br>
            <a:r>
              <a:rPr lang="en-US" sz="1200" dirty="0"/>
              <a:t>      greatness  &amp;  power!</a:t>
            </a:r>
          </a:p>
          <a:p>
            <a:r>
              <a:rPr lang="en-US" sz="1200" dirty="0"/>
              <a:t>                 (40:1-2, 11)</a:t>
            </a:r>
          </a:p>
        </p:txBody>
      </p:sp>
      <p:sp>
        <p:nvSpPr>
          <p:cNvPr id="131" name="TextBox 130"/>
          <p:cNvSpPr txBox="1"/>
          <p:nvPr/>
        </p:nvSpPr>
        <p:spPr>
          <a:xfrm>
            <a:off x="6477000" y="2590800"/>
            <a:ext cx="1981200" cy="1015663"/>
          </a:xfrm>
          <a:prstGeom prst="rect">
            <a:avLst/>
          </a:prstGeom>
          <a:noFill/>
        </p:spPr>
        <p:txBody>
          <a:bodyPr wrap="square" rtlCol="0">
            <a:spAutoFit/>
          </a:bodyPr>
          <a:lstStyle/>
          <a:p>
            <a:r>
              <a:rPr lang="en-US" sz="1200" dirty="0"/>
              <a:t>  “My house will be called a    </a:t>
            </a:r>
            <a:br>
              <a:rPr lang="en-US" sz="1200" dirty="0"/>
            </a:br>
            <a:r>
              <a:rPr lang="en-US" sz="1200" dirty="0"/>
              <a:t>      house of prayer” (56:7)</a:t>
            </a:r>
            <a:br>
              <a:rPr lang="en-US" sz="1200" dirty="0"/>
            </a:br>
            <a:endParaRPr lang="en-US" sz="1200" dirty="0"/>
          </a:p>
          <a:p>
            <a:r>
              <a:rPr lang="en-US" sz="1200" dirty="0"/>
              <a:t>  “There is no peace for the   </a:t>
            </a:r>
            <a:br>
              <a:rPr lang="en-US" sz="1200" dirty="0"/>
            </a:br>
            <a:r>
              <a:rPr lang="en-US" sz="1200" dirty="0"/>
              <a:t>   wicked.” (48:22; 57:21)</a:t>
            </a:r>
          </a:p>
        </p:txBody>
      </p:sp>
      <p:sp>
        <p:nvSpPr>
          <p:cNvPr id="134" name="TextBox 133"/>
          <p:cNvSpPr txBox="1"/>
          <p:nvPr/>
        </p:nvSpPr>
        <p:spPr>
          <a:xfrm>
            <a:off x="1295401" y="4038600"/>
            <a:ext cx="2133599" cy="584775"/>
          </a:xfrm>
          <a:prstGeom prst="rect">
            <a:avLst/>
          </a:prstGeom>
          <a:noFill/>
        </p:spPr>
        <p:txBody>
          <a:bodyPr wrap="square" rtlCol="0">
            <a:spAutoFit/>
          </a:bodyPr>
          <a:lstStyle/>
          <a:p>
            <a:r>
              <a:rPr lang="en-US" sz="1600" dirty="0"/>
              <a:t>The Law  &amp; judgment    </a:t>
            </a:r>
            <a:br>
              <a:rPr lang="en-US" sz="1600" dirty="0"/>
            </a:br>
            <a:r>
              <a:rPr lang="en-US" sz="1600" dirty="0"/>
              <a:t>     of disobedience</a:t>
            </a:r>
          </a:p>
        </p:txBody>
      </p:sp>
      <p:sp>
        <p:nvSpPr>
          <p:cNvPr id="136" name="TextBox 135"/>
          <p:cNvSpPr txBox="1"/>
          <p:nvPr/>
        </p:nvSpPr>
        <p:spPr>
          <a:xfrm>
            <a:off x="1371600" y="4648200"/>
            <a:ext cx="1143000" cy="584775"/>
          </a:xfrm>
          <a:prstGeom prst="rect">
            <a:avLst/>
          </a:prstGeom>
          <a:noFill/>
        </p:spPr>
        <p:txBody>
          <a:bodyPr wrap="square" rtlCol="0">
            <a:spAutoFit/>
          </a:bodyPr>
          <a:lstStyle/>
          <a:p>
            <a:r>
              <a:rPr lang="en-US" sz="1600" dirty="0"/>
              <a:t>740 – 686 B.C. </a:t>
            </a:r>
          </a:p>
        </p:txBody>
      </p:sp>
      <p:cxnSp>
        <p:nvCxnSpPr>
          <p:cNvPr id="142" name="Straight Connector 141"/>
          <p:cNvCxnSpPr/>
          <p:nvPr/>
        </p:nvCxnSpPr>
        <p:spPr>
          <a:xfrm rot="5400000">
            <a:off x="2247900" y="4914900"/>
            <a:ext cx="533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0" y="5181600"/>
            <a:ext cx="1732767" cy="338554"/>
          </a:xfrm>
          <a:prstGeom prst="rect">
            <a:avLst/>
          </a:prstGeom>
          <a:noFill/>
        </p:spPr>
        <p:txBody>
          <a:bodyPr wrap="square" rtlCol="0">
            <a:spAutoFit/>
          </a:bodyPr>
          <a:lstStyle/>
          <a:p>
            <a:r>
              <a:rPr lang="en-US" sz="1600" dirty="0"/>
              <a:t>      Key Verses</a:t>
            </a:r>
          </a:p>
        </p:txBody>
      </p:sp>
      <p:sp>
        <p:nvSpPr>
          <p:cNvPr id="151" name="TextBox 150"/>
          <p:cNvSpPr txBox="1"/>
          <p:nvPr/>
        </p:nvSpPr>
        <p:spPr>
          <a:xfrm>
            <a:off x="2819400" y="5181600"/>
            <a:ext cx="3581400" cy="369332"/>
          </a:xfrm>
          <a:prstGeom prst="rect">
            <a:avLst/>
          </a:prstGeom>
          <a:noFill/>
        </p:spPr>
        <p:txBody>
          <a:bodyPr wrap="square" rtlCol="0">
            <a:spAutoFit/>
          </a:bodyPr>
          <a:lstStyle/>
          <a:p>
            <a:r>
              <a:rPr lang="en-US" dirty="0"/>
              <a:t>          2:3-5; 6:1-3; 7:14; 9:6; 53:1 ff.  </a:t>
            </a:r>
          </a:p>
        </p:txBody>
      </p:sp>
      <p:sp>
        <p:nvSpPr>
          <p:cNvPr id="152" name="TextBox 151"/>
          <p:cNvSpPr txBox="1"/>
          <p:nvPr/>
        </p:nvSpPr>
        <p:spPr>
          <a:xfrm>
            <a:off x="0" y="5638800"/>
            <a:ext cx="1524000" cy="338554"/>
          </a:xfrm>
          <a:prstGeom prst="rect">
            <a:avLst/>
          </a:prstGeom>
          <a:noFill/>
        </p:spPr>
        <p:txBody>
          <a:bodyPr wrap="square" rtlCol="0">
            <a:spAutoFit/>
          </a:bodyPr>
          <a:lstStyle/>
          <a:p>
            <a:r>
              <a:rPr lang="en-US" sz="1600" dirty="0"/>
              <a:t>   Main Theme</a:t>
            </a:r>
          </a:p>
        </p:txBody>
      </p:sp>
      <p:sp>
        <p:nvSpPr>
          <p:cNvPr id="154" name="TextBox 153"/>
          <p:cNvSpPr txBox="1"/>
          <p:nvPr/>
        </p:nvSpPr>
        <p:spPr>
          <a:xfrm>
            <a:off x="2743200" y="5562600"/>
            <a:ext cx="3581400" cy="369332"/>
          </a:xfrm>
          <a:prstGeom prst="rect">
            <a:avLst/>
          </a:prstGeom>
          <a:noFill/>
        </p:spPr>
        <p:txBody>
          <a:bodyPr wrap="square" rtlCol="0">
            <a:spAutoFit/>
          </a:bodyPr>
          <a:lstStyle/>
          <a:p>
            <a:r>
              <a:rPr lang="en-US" dirty="0"/>
              <a:t>          The justice and mercy of God</a:t>
            </a:r>
          </a:p>
        </p:txBody>
      </p:sp>
      <p:sp>
        <p:nvSpPr>
          <p:cNvPr id="156" name="TextBox 155"/>
          <p:cNvSpPr txBox="1"/>
          <p:nvPr/>
        </p:nvSpPr>
        <p:spPr>
          <a:xfrm>
            <a:off x="304800" y="5943600"/>
            <a:ext cx="990600" cy="584775"/>
          </a:xfrm>
          <a:prstGeom prst="rect">
            <a:avLst/>
          </a:prstGeom>
          <a:noFill/>
        </p:spPr>
        <p:txBody>
          <a:bodyPr wrap="square" rtlCol="0">
            <a:spAutoFit/>
          </a:bodyPr>
          <a:lstStyle/>
          <a:p>
            <a:r>
              <a:rPr lang="en-US" sz="1600" dirty="0"/>
              <a:t>Christ in </a:t>
            </a:r>
          </a:p>
          <a:p>
            <a:r>
              <a:rPr lang="en-US" sz="1600" dirty="0"/>
              <a:t>    Isaiah</a:t>
            </a:r>
          </a:p>
        </p:txBody>
      </p:sp>
      <p:sp>
        <p:nvSpPr>
          <p:cNvPr id="157" name="TextBox 156"/>
          <p:cNvSpPr txBox="1"/>
          <p:nvPr/>
        </p:nvSpPr>
        <p:spPr>
          <a:xfrm>
            <a:off x="1295400" y="5943600"/>
            <a:ext cx="6994580" cy="523220"/>
          </a:xfrm>
          <a:prstGeom prst="rect">
            <a:avLst/>
          </a:prstGeom>
          <a:noFill/>
        </p:spPr>
        <p:txBody>
          <a:bodyPr wrap="square" rtlCol="0">
            <a:spAutoFit/>
          </a:bodyPr>
          <a:lstStyle/>
          <a:p>
            <a:r>
              <a:rPr lang="en-US" sz="1400" dirty="0"/>
              <a:t>His first and second advents are prophesied throughout the book (9:6) – child of a virgin in 7:14,  the shoot from the stem of Jesses in chapter 11, and the suffering Servant in chapter 53.</a:t>
            </a:r>
          </a:p>
        </p:txBody>
      </p:sp>
      <p:cxnSp>
        <p:nvCxnSpPr>
          <p:cNvPr id="167" name="Straight Connector 166"/>
          <p:cNvCxnSpPr>
            <a:stCxn id="115" idx="3"/>
          </p:cNvCxnSpPr>
          <p:nvPr/>
        </p:nvCxnSpPr>
        <p:spPr>
          <a:xfrm>
            <a:off x="3276600" y="3903077"/>
            <a:ext cx="0" cy="74512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3276600" y="3962400"/>
            <a:ext cx="5029200" cy="646331"/>
          </a:xfrm>
          <a:prstGeom prst="rect">
            <a:avLst/>
          </a:prstGeom>
          <a:noFill/>
        </p:spPr>
        <p:txBody>
          <a:bodyPr wrap="square" rtlCol="0">
            <a:spAutoFit/>
          </a:bodyPr>
          <a:lstStyle/>
          <a:p>
            <a:r>
              <a:rPr lang="en-US" dirty="0"/>
              <a:t>                   God’s grace and deliverance</a:t>
            </a:r>
          </a:p>
          <a:p>
            <a:r>
              <a:rPr lang="en-US" dirty="0"/>
              <a:t>Comfort…	Promise…    	Hope…</a:t>
            </a:r>
          </a:p>
        </p:txBody>
      </p:sp>
      <p:sp>
        <p:nvSpPr>
          <p:cNvPr id="4" name="TextBox 3"/>
          <p:cNvSpPr txBox="1"/>
          <p:nvPr/>
        </p:nvSpPr>
        <p:spPr>
          <a:xfrm>
            <a:off x="50478" y="1507875"/>
            <a:ext cx="1537811" cy="738664"/>
          </a:xfrm>
          <a:prstGeom prst="rect">
            <a:avLst/>
          </a:prstGeom>
          <a:noFill/>
        </p:spPr>
        <p:txBody>
          <a:bodyPr wrap="square" rtlCol="0">
            <a:spAutoFit/>
          </a:bodyPr>
          <a:lstStyle/>
          <a:p>
            <a:r>
              <a:rPr lang="en-US" sz="1400" dirty="0"/>
              <a:t>Prophesied for 50 years  - approx. 740 to 686 BC</a:t>
            </a:r>
          </a:p>
        </p:txBody>
      </p:sp>
      <p:sp>
        <p:nvSpPr>
          <p:cNvPr id="6" name="TextBox 5"/>
          <p:cNvSpPr txBox="1"/>
          <p:nvPr/>
        </p:nvSpPr>
        <p:spPr>
          <a:xfrm>
            <a:off x="25996" y="2308828"/>
            <a:ext cx="1332470" cy="950858"/>
          </a:xfrm>
          <a:prstGeom prst="rect">
            <a:avLst/>
          </a:prstGeom>
          <a:noFill/>
        </p:spPr>
        <p:txBody>
          <a:bodyPr wrap="square" rtlCol="0">
            <a:spAutoFit/>
          </a:bodyPr>
          <a:lstStyle/>
          <a:p>
            <a:r>
              <a:rPr lang="en-US" sz="1400" dirty="0"/>
              <a:t>Contemporary with Amos &amp; Hosea (n) and Micah (s) </a:t>
            </a:r>
          </a:p>
        </p:txBody>
      </p:sp>
      <p:sp>
        <p:nvSpPr>
          <p:cNvPr id="78" name="TextBox 77"/>
          <p:cNvSpPr txBox="1"/>
          <p:nvPr/>
        </p:nvSpPr>
        <p:spPr>
          <a:xfrm>
            <a:off x="8167" y="3300802"/>
            <a:ext cx="1413077" cy="738664"/>
          </a:xfrm>
          <a:prstGeom prst="rect">
            <a:avLst/>
          </a:prstGeom>
          <a:noFill/>
        </p:spPr>
        <p:txBody>
          <a:bodyPr wrap="square" rtlCol="0">
            <a:spAutoFit/>
          </a:bodyPr>
          <a:lstStyle/>
          <a:p>
            <a:r>
              <a:rPr lang="en-US" sz="1400"/>
              <a:t>Kings : </a:t>
            </a:r>
            <a:r>
              <a:rPr lang="en-US" sz="1400" dirty="0"/>
              <a:t>Uzziah,</a:t>
            </a:r>
          </a:p>
          <a:p>
            <a:r>
              <a:rPr lang="en-US" sz="1400" dirty="0"/>
              <a:t>Jotham, Ahaz &amp; Hezekiah </a:t>
            </a:r>
          </a:p>
        </p:txBody>
      </p:sp>
    </p:spTree>
    <p:extLst>
      <p:ext uri="{BB962C8B-B14F-4D97-AF65-F5344CB8AC3E}">
        <p14:creationId xmlns:p14="http://schemas.microsoft.com/office/powerpoint/2010/main" val="4275403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2855D-ED5C-C64A-B603-3FBF163F0299}"/>
              </a:ext>
            </a:extLst>
          </p:cNvPr>
          <p:cNvSpPr>
            <a:spLocks noGrp="1"/>
          </p:cNvSpPr>
          <p:nvPr>
            <p:ph type="title"/>
          </p:nvPr>
        </p:nvSpPr>
        <p:spPr/>
        <p:txBody>
          <a:bodyPr>
            <a:normAutofit/>
          </a:bodyPr>
          <a:lstStyle/>
          <a:p>
            <a:r>
              <a:rPr lang="en-US" sz="3600" dirty="0"/>
              <a:t>Definition of a prophet </a:t>
            </a:r>
          </a:p>
        </p:txBody>
      </p:sp>
      <p:sp>
        <p:nvSpPr>
          <p:cNvPr id="3" name="Content Placeholder 2">
            <a:extLst>
              <a:ext uri="{FF2B5EF4-FFF2-40B4-BE49-F238E27FC236}">
                <a16:creationId xmlns:a16="http://schemas.microsoft.com/office/drawing/2014/main" id="{0C31B3E7-FEB4-2043-9489-91236A4C92BB}"/>
              </a:ext>
            </a:extLst>
          </p:cNvPr>
          <p:cNvSpPr>
            <a:spLocks noGrp="1"/>
          </p:cNvSpPr>
          <p:nvPr>
            <p:ph idx="1"/>
          </p:nvPr>
        </p:nvSpPr>
        <p:spPr>
          <a:xfrm>
            <a:off x="342900" y="1532304"/>
            <a:ext cx="8458200" cy="4625609"/>
          </a:xfrm>
        </p:spPr>
        <p:txBody>
          <a:bodyPr>
            <a:noAutofit/>
          </a:bodyPr>
          <a:lstStyle/>
          <a:p>
            <a:pPr marL="118872" indent="0">
              <a:buNone/>
            </a:pPr>
            <a:r>
              <a:rPr lang="en-US" sz="2100" dirty="0"/>
              <a:t>”The prophets were powerful leaders of religious, social and even political life in Old Testament history.  They were men with a message from God.  The very name prophet is a significant one.  There are three Hebrew words translated prophet. The first two of these are from the verb </a:t>
            </a:r>
            <a:r>
              <a:rPr lang="en-US" sz="2100" i="1" dirty="0" err="1"/>
              <a:t>Ro’eh</a:t>
            </a:r>
            <a:r>
              <a:rPr lang="en-US" sz="2100" i="1" dirty="0"/>
              <a:t>, </a:t>
            </a:r>
            <a:r>
              <a:rPr lang="en-US" sz="2100" dirty="0"/>
              <a:t>used eleven times.   And </a:t>
            </a:r>
            <a:r>
              <a:rPr lang="en-US" sz="2100" i="1" dirty="0" err="1"/>
              <a:t>Chozeh</a:t>
            </a:r>
            <a:r>
              <a:rPr lang="en-US" sz="2100" i="1" dirty="0"/>
              <a:t>, </a:t>
            </a:r>
            <a:r>
              <a:rPr lang="en-US" sz="2100" dirty="0"/>
              <a:t>used twenty-two times.  These words mean “to see” and convey the idea of a man of vision.  Thus the prophet is called a “seer.”  This implies that he is able to obtain a knowledge of spiritual realities not available to others.  The third word </a:t>
            </a:r>
            <a:r>
              <a:rPr lang="en-US" sz="2100" i="1" dirty="0" err="1"/>
              <a:t>Nabhi</a:t>
            </a:r>
            <a:r>
              <a:rPr lang="en-US" sz="2100" dirty="0"/>
              <a:t>, used some three hundred times meaning to “announce” or perhaps to “bubble up,” represents the prophet as a “speaker.”  Thus the prophet is one who has received in a special manner a vital message and who must declare or speak that message.  During the course of the Old Testament history other terms were applied these religious leaders.  They are known by such terms as “Watchmen,” “Men of God,” “Servants of Jehovah,”  ”Messengers of Jehovah,” “Interpreters,” and “Men of the Spirit.”  --- Hester, Heart of Hebrew Nation, page 273.       </a:t>
            </a:r>
          </a:p>
        </p:txBody>
      </p:sp>
    </p:spTree>
    <p:extLst>
      <p:ext uri="{BB962C8B-B14F-4D97-AF65-F5344CB8AC3E}">
        <p14:creationId xmlns:p14="http://schemas.microsoft.com/office/powerpoint/2010/main" val="423487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95B7-C5D1-874C-8116-DF9C84DC5220}"/>
              </a:ext>
            </a:extLst>
          </p:cNvPr>
          <p:cNvSpPr>
            <a:spLocks noGrp="1"/>
          </p:cNvSpPr>
          <p:nvPr>
            <p:ph type="title"/>
          </p:nvPr>
        </p:nvSpPr>
        <p:spPr/>
        <p:txBody>
          <a:bodyPr/>
          <a:lstStyle/>
          <a:p>
            <a:r>
              <a:rPr lang="en-US" dirty="0"/>
              <a:t>Isaiah</a:t>
            </a:r>
          </a:p>
        </p:txBody>
      </p:sp>
      <p:sp>
        <p:nvSpPr>
          <p:cNvPr id="3" name="Content Placeholder 2">
            <a:extLst>
              <a:ext uri="{FF2B5EF4-FFF2-40B4-BE49-F238E27FC236}">
                <a16:creationId xmlns:a16="http://schemas.microsoft.com/office/drawing/2014/main" id="{16A822B5-2539-EE41-B6E5-854BAC46F169}"/>
              </a:ext>
            </a:extLst>
          </p:cNvPr>
          <p:cNvSpPr>
            <a:spLocks noGrp="1"/>
          </p:cNvSpPr>
          <p:nvPr>
            <p:ph idx="1"/>
          </p:nvPr>
        </p:nvSpPr>
        <p:spPr/>
        <p:txBody>
          <a:bodyPr>
            <a:normAutofit/>
          </a:bodyPr>
          <a:lstStyle/>
          <a:p>
            <a:pPr marL="118872" indent="0">
              <a:buNone/>
            </a:pPr>
            <a:r>
              <a:rPr lang="en-US" sz="2400" dirty="0"/>
              <a:t>”Isaiah belongs at the head of all lists of the prophets.  In him prophecy reaches its perfection.  He has come to the standard by which all others are measured.  As one enthusiastic has put it --- Isaiah has all the great qualities of all the other prophets.  In the length of his service, in the critical issues he faced in the content of his message, in the effectiveness of his work and in the quality of his written messages he excels them all...The book of Isaiah stands at the head of all books of prophecy.  Purely from the standpoint of literature it is unexcelled, indeed unequaled. ” --- Hester, Heart of Hebrew History, page 280.        </a:t>
            </a:r>
          </a:p>
        </p:txBody>
      </p:sp>
    </p:spTree>
    <p:extLst>
      <p:ext uri="{BB962C8B-B14F-4D97-AF65-F5344CB8AC3E}">
        <p14:creationId xmlns:p14="http://schemas.microsoft.com/office/powerpoint/2010/main" val="1020576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4B4AA-C4F9-1540-8532-D30786C0195D}"/>
              </a:ext>
            </a:extLst>
          </p:cNvPr>
          <p:cNvSpPr>
            <a:spLocks noGrp="1"/>
          </p:cNvSpPr>
          <p:nvPr>
            <p:ph type="title"/>
          </p:nvPr>
        </p:nvSpPr>
        <p:spPr/>
        <p:txBody>
          <a:bodyPr>
            <a:normAutofit/>
          </a:bodyPr>
          <a:lstStyle/>
          <a:p>
            <a:r>
              <a:rPr lang="en-US" sz="3200" dirty="0">
                <a:solidFill>
                  <a:schemeClr val="accent1"/>
                </a:solidFill>
              </a:rPr>
              <a:t>Who wrote the book?</a:t>
            </a:r>
          </a:p>
        </p:txBody>
      </p:sp>
      <p:sp>
        <p:nvSpPr>
          <p:cNvPr id="3" name="Content Placeholder 2">
            <a:extLst>
              <a:ext uri="{FF2B5EF4-FFF2-40B4-BE49-F238E27FC236}">
                <a16:creationId xmlns:a16="http://schemas.microsoft.com/office/drawing/2014/main" id="{FE0DFB63-8704-4449-AA89-E7D92471C1D3}"/>
              </a:ext>
            </a:extLst>
          </p:cNvPr>
          <p:cNvSpPr>
            <a:spLocks noGrp="1"/>
          </p:cNvSpPr>
          <p:nvPr>
            <p:ph idx="1"/>
          </p:nvPr>
        </p:nvSpPr>
        <p:spPr>
          <a:xfrm>
            <a:off x="200024" y="1408176"/>
            <a:ext cx="8791575" cy="5449824"/>
          </a:xfrm>
        </p:spPr>
        <p:txBody>
          <a:bodyPr>
            <a:normAutofit/>
          </a:bodyPr>
          <a:lstStyle/>
          <a:p>
            <a:pPr marL="89154" indent="0">
              <a:buNone/>
            </a:pPr>
            <a:r>
              <a:rPr lang="en-US" sz="2200" dirty="0"/>
              <a:t>As is the case with nearly all the books of “the prophets,” the book of Isaiah takes its name from its writer.  Isaiah was married to a prophetess who bore him at least two sons (7:3; 8:3).  He prophesied under the reign of four Judean kings—Uzziah, Jotham, Ahaz, and Hezekiah (1:1)—and he likely met his death under a fifth, the evil King Manasseh.  Christian tradition as early as the second century identifies Isaiah as one of the prophets whose death is described in Hebrews 11:37 as being “sawn in two.” Isaiah likely lived in Jerusalem region, given the book’s concern with the city (1:1) and his close proximity to at least two significant kings during the period of his prophecy (7:3; 38:1).</a:t>
            </a:r>
          </a:p>
          <a:p>
            <a:pPr marL="89154" indent="0">
              <a:buNone/>
            </a:pPr>
            <a:endParaRPr lang="en-US" sz="2200" dirty="0"/>
          </a:p>
        </p:txBody>
      </p:sp>
    </p:spTree>
    <p:extLst>
      <p:ext uri="{BB962C8B-B14F-4D97-AF65-F5344CB8AC3E}">
        <p14:creationId xmlns:p14="http://schemas.microsoft.com/office/powerpoint/2010/main" val="2314448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35841-4102-EE47-A49A-F2FA31B26D0C}"/>
              </a:ext>
            </a:extLst>
          </p:cNvPr>
          <p:cNvSpPr>
            <a:spLocks noGrp="1"/>
          </p:cNvSpPr>
          <p:nvPr>
            <p:ph type="title"/>
          </p:nvPr>
        </p:nvSpPr>
        <p:spPr/>
        <p:txBody>
          <a:bodyPr>
            <a:normAutofit/>
          </a:bodyPr>
          <a:lstStyle/>
          <a:p>
            <a:r>
              <a:rPr lang="en-US" sz="3200" dirty="0">
                <a:solidFill>
                  <a:schemeClr val="accent1"/>
                </a:solidFill>
              </a:rPr>
              <a:t>Where are we?</a:t>
            </a:r>
          </a:p>
        </p:txBody>
      </p:sp>
      <p:sp>
        <p:nvSpPr>
          <p:cNvPr id="3" name="Content Placeholder 2">
            <a:extLst>
              <a:ext uri="{FF2B5EF4-FFF2-40B4-BE49-F238E27FC236}">
                <a16:creationId xmlns:a16="http://schemas.microsoft.com/office/drawing/2014/main" id="{0C7F3610-482F-F748-B19E-F6ABCFBA6B53}"/>
              </a:ext>
            </a:extLst>
          </p:cNvPr>
          <p:cNvSpPr>
            <a:spLocks noGrp="1"/>
          </p:cNvSpPr>
          <p:nvPr>
            <p:ph idx="1"/>
          </p:nvPr>
        </p:nvSpPr>
        <p:spPr>
          <a:xfrm>
            <a:off x="190500" y="1600200"/>
            <a:ext cx="8763000" cy="4724401"/>
          </a:xfrm>
        </p:spPr>
        <p:txBody>
          <a:bodyPr>
            <a:noAutofit/>
          </a:bodyPr>
          <a:lstStyle/>
          <a:p>
            <a:pPr marL="89154" indent="0">
              <a:buNone/>
            </a:pPr>
            <a:r>
              <a:rPr lang="en-US" sz="2100" dirty="0"/>
              <a:t>Isaiah prophesied from 739–681 BC to a nation that had turned a deaf ear to the Lord. Instead of serving Him with humility and offering love to their neighbors, the nation of Judah offered meaningless sacrifices in God’s temple at Jerusalem and committed injustices throughout the nation. The people of Judah turned their backs on God and alienated themselves from Him, which created the need for Isaiah’s pronouncements of judgment—declarations made in the hope that God’s chosen people would return to Him.</a:t>
            </a:r>
          </a:p>
        </p:txBody>
      </p:sp>
    </p:spTree>
    <p:extLst>
      <p:ext uri="{BB962C8B-B14F-4D97-AF65-F5344CB8AC3E}">
        <p14:creationId xmlns:p14="http://schemas.microsoft.com/office/powerpoint/2010/main" val="1697303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EFFA3-C05D-E24A-8EC7-A57677F20255}"/>
              </a:ext>
            </a:extLst>
          </p:cNvPr>
          <p:cNvSpPr>
            <a:spLocks noGrp="1"/>
          </p:cNvSpPr>
          <p:nvPr>
            <p:ph type="title"/>
          </p:nvPr>
        </p:nvSpPr>
        <p:spPr/>
        <p:txBody>
          <a:bodyPr>
            <a:normAutofit/>
          </a:bodyPr>
          <a:lstStyle/>
          <a:p>
            <a:r>
              <a:rPr lang="en-US" sz="3200" dirty="0">
                <a:solidFill>
                  <a:schemeClr val="accent1"/>
                </a:solidFill>
              </a:rPr>
              <a:t>Why is Isaiah so important?</a:t>
            </a:r>
          </a:p>
        </p:txBody>
      </p:sp>
      <p:sp>
        <p:nvSpPr>
          <p:cNvPr id="3" name="Content Placeholder 2">
            <a:extLst>
              <a:ext uri="{FF2B5EF4-FFF2-40B4-BE49-F238E27FC236}">
                <a16:creationId xmlns:a16="http://schemas.microsoft.com/office/drawing/2014/main" id="{F35B7A82-5111-664F-8EEA-9BE7ED9FDE24}"/>
              </a:ext>
            </a:extLst>
          </p:cNvPr>
          <p:cNvSpPr>
            <a:spLocks noGrp="1"/>
          </p:cNvSpPr>
          <p:nvPr>
            <p:ph idx="1"/>
          </p:nvPr>
        </p:nvSpPr>
        <p:spPr>
          <a:xfrm>
            <a:off x="134471" y="1408176"/>
            <a:ext cx="8848164" cy="5474143"/>
          </a:xfrm>
        </p:spPr>
        <p:txBody>
          <a:bodyPr>
            <a:noAutofit/>
          </a:bodyPr>
          <a:lstStyle/>
          <a:p>
            <a:pPr marL="89154" indent="0">
              <a:buNone/>
            </a:pPr>
            <a:r>
              <a:rPr lang="en-US" sz="2400" dirty="0"/>
              <a:t>The book of Isaiah provides us with the most comprehensive prophetic picture of Jesus Christ in the entire Old Testament. It includes the full scope of His life: the announcement of His coming (40:3–5), His virgin birth (7:14), His proclamation of the good news (61:1), His sacrificial death (52:13–53:12), and His return to claim His own (60:2–3). Because of these and numerous other </a:t>
            </a:r>
            <a:r>
              <a:rPr lang="en-US" sz="2400" i="1" dirty="0"/>
              <a:t>Christological </a:t>
            </a:r>
            <a:r>
              <a:rPr lang="en-US" sz="2400" dirty="0"/>
              <a:t>texts in Isaiah, the book stands as a testament of hope in the Lord, the One who saves His people from themselves.</a:t>
            </a:r>
          </a:p>
          <a:p>
            <a:pPr marL="89154" indent="0">
              <a:buNone/>
            </a:pPr>
            <a:endParaRPr lang="en-US" sz="2000" dirty="0"/>
          </a:p>
          <a:p>
            <a:pPr marL="89154" indent="0">
              <a:buNone/>
            </a:pPr>
            <a:endParaRPr lang="en-US" sz="2000" dirty="0"/>
          </a:p>
        </p:txBody>
      </p:sp>
    </p:spTree>
    <p:extLst>
      <p:ext uri="{BB962C8B-B14F-4D97-AF65-F5344CB8AC3E}">
        <p14:creationId xmlns:p14="http://schemas.microsoft.com/office/powerpoint/2010/main" val="4271229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6E27A-7592-6B4D-8422-3450881FC380}"/>
              </a:ext>
            </a:extLst>
          </p:cNvPr>
          <p:cNvSpPr>
            <a:spLocks noGrp="1"/>
          </p:cNvSpPr>
          <p:nvPr>
            <p:ph type="title"/>
          </p:nvPr>
        </p:nvSpPr>
        <p:spPr/>
        <p:txBody>
          <a:bodyPr>
            <a:normAutofit/>
          </a:bodyPr>
          <a:lstStyle/>
          <a:p>
            <a:r>
              <a:rPr lang="en-US" sz="3200" dirty="0">
                <a:solidFill>
                  <a:schemeClr val="accent1"/>
                </a:solidFill>
              </a:rPr>
              <a:t>What's the point?</a:t>
            </a:r>
          </a:p>
        </p:txBody>
      </p:sp>
      <p:sp>
        <p:nvSpPr>
          <p:cNvPr id="3" name="Content Placeholder 2">
            <a:extLst>
              <a:ext uri="{FF2B5EF4-FFF2-40B4-BE49-F238E27FC236}">
                <a16:creationId xmlns:a16="http://schemas.microsoft.com/office/drawing/2014/main" id="{A2B5B166-BD38-4E43-BA46-E21795698B86}"/>
              </a:ext>
            </a:extLst>
          </p:cNvPr>
          <p:cNvSpPr>
            <a:spLocks noGrp="1"/>
          </p:cNvSpPr>
          <p:nvPr>
            <p:ph idx="1"/>
          </p:nvPr>
        </p:nvSpPr>
        <p:spPr>
          <a:xfrm>
            <a:off x="114300" y="1618589"/>
            <a:ext cx="8915400" cy="6059424"/>
          </a:xfrm>
        </p:spPr>
        <p:txBody>
          <a:bodyPr>
            <a:noAutofit/>
          </a:bodyPr>
          <a:lstStyle/>
          <a:p>
            <a:pPr marL="89154" indent="0">
              <a:buNone/>
            </a:pPr>
            <a:r>
              <a:rPr lang="en-US" sz="2000" dirty="0"/>
              <a:t>One commentator calls Isaiah’s overall theme receives its clearest statement in chapter 12: “Behold, God is my salvation, / I will trust and not be afraid” (Isaiah 12:2). This echoes the meaning of Isaiah’s name, which means the “</a:t>
            </a:r>
            <a:r>
              <a:rPr lang="en-US" sz="2000" i="1" dirty="0"/>
              <a:t>salvation of Yahweh</a:t>
            </a:r>
            <a:r>
              <a:rPr lang="en-US" sz="2000" dirty="0"/>
              <a:t>.”  Having read the book, one might wonder about the strong presence of judgment that runs through the first thirty-nine chapters when the theme is salvation.  How can the two coexist? The presence of judgment indicates its necessity for salvation to occur.  Before we can have salvation, we must have a need for it!</a:t>
            </a:r>
          </a:p>
          <a:p>
            <a:pPr marL="89154" indent="0">
              <a:buNone/>
            </a:pPr>
            <a:endParaRPr lang="en-US" sz="2000" dirty="0"/>
          </a:p>
          <a:p>
            <a:pPr marL="89154" indent="0">
              <a:buNone/>
            </a:pPr>
            <a:r>
              <a:rPr lang="en-US" sz="2000" dirty="0"/>
              <a:t>So the bulk of those early chapters in Isaiah detail judgments against the people who have turned their backs on the Lord, showing us that those who persist in their rebellion will receive judgment.  On the other hand, we also see God’s faithfulness to His promise.  He will preserve a small remnant of faithful believers! </a:t>
            </a:r>
          </a:p>
        </p:txBody>
      </p:sp>
    </p:spTree>
    <p:extLst>
      <p:ext uri="{BB962C8B-B14F-4D97-AF65-F5344CB8AC3E}">
        <p14:creationId xmlns:p14="http://schemas.microsoft.com/office/powerpoint/2010/main" val="2313575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1679</TotalTime>
  <Words>11806</Words>
  <Application>Microsoft Macintosh PowerPoint</Application>
  <PresentationFormat>On-screen Show (4:3)</PresentationFormat>
  <Paragraphs>692</Paragraphs>
  <Slides>37</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Abadi MT Condensed Extra Bold</vt:lpstr>
      <vt:lpstr>Arial</vt:lpstr>
      <vt:lpstr>Arial Black</vt:lpstr>
      <vt:lpstr>Calibri</vt:lpstr>
      <vt:lpstr>Corbel</vt:lpstr>
      <vt:lpstr>Lucida Console</vt:lpstr>
      <vt:lpstr>Wingdings</vt:lpstr>
      <vt:lpstr>Wingdings 2</vt:lpstr>
      <vt:lpstr>Wingdings 3</vt:lpstr>
      <vt:lpstr>Module</vt:lpstr>
      <vt:lpstr>Symphony of the Scriptures</vt:lpstr>
      <vt:lpstr>Isaiah</vt:lpstr>
      <vt:lpstr>PowerPoint Presentation</vt:lpstr>
      <vt:lpstr>Definition of a prophet </vt:lpstr>
      <vt:lpstr>Isaiah</vt:lpstr>
      <vt:lpstr>Who wrote the book?</vt:lpstr>
      <vt:lpstr>Where are we?</vt:lpstr>
      <vt:lpstr>Why is Isaiah so important?</vt:lpstr>
      <vt:lpstr>What's the point?</vt:lpstr>
      <vt:lpstr>How do I apply this?</vt:lpstr>
      <vt:lpstr>PowerPoint Presentation</vt:lpstr>
      <vt:lpstr>New Testament Quotations from Isaiah</vt:lpstr>
      <vt:lpstr>PowerPoint Presentation</vt:lpstr>
      <vt:lpstr>PowerPoint Presentation</vt:lpstr>
      <vt:lpstr>The Judgment of God</vt:lpstr>
      <vt:lpstr>The Judgment of God</vt:lpstr>
      <vt:lpstr>The Judgment of God</vt:lpstr>
      <vt:lpstr>The Judgment of God</vt:lpstr>
      <vt:lpstr>The Judgment of God</vt:lpstr>
      <vt:lpstr>The Judgment of God</vt:lpstr>
      <vt:lpstr>The Judgment of God</vt:lpstr>
      <vt:lpstr>The Judgment of God</vt:lpstr>
      <vt:lpstr>The Judgment of God</vt:lpstr>
      <vt:lpstr>The Judgment of God</vt:lpstr>
      <vt:lpstr>Isaiah</vt:lpstr>
      <vt:lpstr>The Deliverance of God</vt:lpstr>
      <vt:lpstr>The Deliverance of God</vt:lpstr>
      <vt:lpstr>The Deliverance of God</vt:lpstr>
      <vt:lpstr>The Deliverance of God</vt:lpstr>
      <vt:lpstr>The Deliverance of God</vt:lpstr>
      <vt:lpstr>The Deliverance of God</vt:lpstr>
      <vt:lpstr>The Deliverance of God</vt:lpstr>
      <vt:lpstr>The Deliverance of God</vt:lpstr>
      <vt:lpstr>Isaiah</vt:lpstr>
      <vt:lpstr>The Deliverance of God</vt:lpstr>
      <vt:lpstr>The Deliverance of God</vt:lpstr>
      <vt:lpstr>Isaiah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rfink</dc:creator>
  <cp:lastModifiedBy>Ross Fink</cp:lastModifiedBy>
  <cp:revision>160</cp:revision>
  <cp:lastPrinted>2021-08-27T23:25:24Z</cp:lastPrinted>
  <dcterms:created xsi:type="dcterms:W3CDTF">2010-11-07T11:38:16Z</dcterms:created>
  <dcterms:modified xsi:type="dcterms:W3CDTF">2022-12-29T20:07:32Z</dcterms:modified>
</cp:coreProperties>
</file>